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SemiBold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SemiBold-bold.fntdata"/><Relationship Id="rId36" Type="http://schemas.openxmlformats.org/officeDocument/2006/relationships/font" Target="fonts/MontserratSemiBold-regular.fntdata"/><Relationship Id="rId39" Type="http://schemas.openxmlformats.org/officeDocument/2006/relationships/font" Target="fonts/MontserratSemiBold-boldItalic.fntdata"/><Relationship Id="rId38" Type="http://schemas.openxmlformats.org/officeDocument/2006/relationships/font" Target="fonts/Montserrat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3a175af6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c3a175af62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93c7a9d5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93c7a9d5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http://highscalability.com/blog/2012/9/11/how-big-is-a-petabyte-exabyte-zettabyte-or-a-yottabyte.html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96ec1f13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96ec1f13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9384e4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9384e4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95b2155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95b2155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95b21554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95b21554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fd94e6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fd94e6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 you the intuition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fd94e6d2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fd94e6d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f5b3ee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f5b3ee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97b55ca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97b55ca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fd94e6d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fd94e6d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97b55ca4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97b55ca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93c7a9d5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93c7a9d5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97b55ca4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97b55ca4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97b55ca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97b55ca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7b55ca4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97b55ca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97b55ca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97b55ca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tutti sul qubit |i&gt;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99d0d32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99d0d32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99d0d3289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99d0d328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c61c61db9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c61c61db9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99d0d3289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99d0d3289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99d0d3289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99d0d3289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93c7a9d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93c7a9d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9dd9750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9dd9750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Usato in tandem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93c7a9d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93c7a9d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I’ll do my best to talk about it in the most plain and clear way.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3c7a9d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93c7a9d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I’ll do my best to talk about it in the most plain and clear way.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93c7a9d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93c7a9d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I’ll do my best to talk about it in the most plain and clear way.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93c7a9d5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93c7a9d5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http://highscalability.com/blog/2012/9/11/how-big-is-a-petabyte-exabyte-zettabyte-or-a-yottabyte.html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3c7a9d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93c7a9d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>
                <a:latin typeface="Montserrat"/>
                <a:ea typeface="Montserrat"/>
                <a:cs typeface="Montserrat"/>
                <a:sym typeface="Montserrat"/>
              </a:rPr>
              <a:t>http://highscalability.com/blog/2012/9/11/how-big-is-a-petabyte-exabyte-zettabyte-or-a-yottabyte.html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93c7a9d5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93c7a9d5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0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68147" l="26739" r="0" t="0"/>
          <a:stretch/>
        </p:blipFill>
        <p:spPr>
          <a:xfrm rot="10800000">
            <a:off x="5895976" y="0"/>
            <a:ext cx="32480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65480" l="26524" r="0" t="0"/>
          <a:stretch/>
        </p:blipFill>
        <p:spPr>
          <a:xfrm>
            <a:off x="0" y="3368000"/>
            <a:ext cx="3257550" cy="1775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5.gif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38.png"/><Relationship Id="rId7" Type="http://schemas.openxmlformats.org/officeDocument/2006/relationships/image" Target="../media/image19.png"/><Relationship Id="rId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4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27.jp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7.jpg"/><Relationship Id="rId5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36.gif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8.jpg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16860"/>
          </a:schemeClr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16422" t="36664"/>
          <a:stretch/>
        </p:blipFill>
        <p:spPr>
          <a:xfrm>
            <a:off x="2483" y="0"/>
            <a:ext cx="9138640" cy="46158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1396"/>
            <a:ext cx="9144000" cy="5142300"/>
          </a:xfrm>
          <a:prstGeom prst="rect">
            <a:avLst/>
          </a:prstGeom>
          <a:solidFill>
            <a:srgbClr val="FF5C00">
              <a:alpha val="878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71733" l="0" r="5678" t="0"/>
          <a:stretch/>
        </p:blipFill>
        <p:spPr>
          <a:xfrm>
            <a:off x="-14918" y="3735525"/>
            <a:ext cx="9158918" cy="145817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51654" y="632500"/>
            <a:ext cx="556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lang="en-GB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UANTUM</a:t>
            </a:r>
            <a:r>
              <a:rPr b="1" lang="en-GB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OMPUTING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GB" sz="2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From Zero To Classification</a:t>
            </a:r>
            <a:endParaRPr i="1" sz="27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51661" y="2571052"/>
            <a:ext cx="87234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tillium Web"/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LESSANDRO</a:t>
            </a: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</a:t>
            </a:r>
            <a:r>
              <a:rPr b="1"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ERTI</a:t>
            </a:r>
            <a:r>
              <a:rPr i="0" lang="en-GB" sz="23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0" lang="en-GB" sz="23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</a:t>
            </a:r>
            <a:r>
              <a:rPr i="0" lang="en-GB" sz="23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Ph.D. student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tillium Web"/>
              <a:buNone/>
            </a:pPr>
            <a:r>
              <a:t/>
            </a:r>
            <a:endParaRPr i="0" sz="23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481795" y="4112604"/>
            <a:ext cx="2464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rPr>
              <a:t>23-24-25 Marzo, 2021</a:t>
            </a:r>
            <a:endParaRPr sz="1100"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0818" y="4567960"/>
            <a:ext cx="750928" cy="18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323" y="3918849"/>
            <a:ext cx="2549097" cy="105778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6530856" y="733981"/>
            <a:ext cx="2247000" cy="2247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1460" y="818257"/>
            <a:ext cx="2065800" cy="206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2201850" y="2884050"/>
            <a:ext cx="3544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tillium Web"/>
              <a:buNone/>
            </a:pPr>
            <a:r>
              <a:rPr b="1"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@University of Pisa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tillium Web"/>
              <a:buNone/>
            </a:pPr>
            <a:r>
              <a:t/>
            </a:r>
            <a:endParaRPr i="0" sz="23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2"/>
          <p:cNvCxnSpPr/>
          <p:nvPr/>
        </p:nvCxnSpPr>
        <p:spPr>
          <a:xfrm>
            <a:off x="0" y="570725"/>
            <a:ext cx="3495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9" name="Google Shape;199;p22"/>
          <p:cNvSpPr txBox="1"/>
          <p:nvPr/>
        </p:nvSpPr>
        <p:spPr>
          <a:xfrm>
            <a:off x="0" y="62825"/>
            <a:ext cx="349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many qubits? 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3887111" y="1128325"/>
            <a:ext cx="5424334" cy="2886862"/>
            <a:chOff x="4921162" y="1586575"/>
            <a:chExt cx="4149900" cy="2208601"/>
          </a:xfrm>
        </p:grpSpPr>
        <p:sp>
          <p:nvSpPr>
            <p:cNvPr id="203" name="Google Shape;203;p22"/>
            <p:cNvSpPr txBox="1"/>
            <p:nvPr/>
          </p:nvSpPr>
          <p:spPr>
            <a:xfrm>
              <a:off x="4921162" y="1586575"/>
              <a:ext cx="41499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Caffeine Molecule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04" name="Google Shape;2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07425" y="2167325"/>
              <a:ext cx="2075370" cy="1627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2"/>
          <p:cNvSpPr txBox="1"/>
          <p:nvPr/>
        </p:nvSpPr>
        <p:spPr>
          <a:xfrm>
            <a:off x="763050" y="1769225"/>
            <a:ext cx="307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0FFFF"/>
                </a:solidFill>
                <a:latin typeface="Montserrat"/>
                <a:ea typeface="Montserrat"/>
                <a:cs typeface="Montserrat"/>
                <a:sym typeface="Montserrat"/>
              </a:rPr>
              <a:t>160 qubits </a:t>
            </a:r>
            <a:endParaRPr b="1" sz="2500">
              <a:solidFill>
                <a:srgbClr val="00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46875" y="2567225"/>
            <a:ext cx="4801800" cy="1191850"/>
            <a:chOff x="46875" y="2338625"/>
            <a:chExt cx="4801800" cy="1191850"/>
          </a:xfrm>
        </p:grpSpPr>
        <p:sp>
          <p:nvSpPr>
            <p:cNvPr id="207" name="Google Shape;207;p22"/>
            <p:cNvSpPr txBox="1"/>
            <p:nvPr/>
          </p:nvSpPr>
          <p:spPr>
            <a:xfrm>
              <a:off x="46875" y="2961075"/>
              <a:ext cx="4801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500">
                  <a:solidFill>
                    <a:srgbClr val="FF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2¹⁶⁰  bits = </a:t>
              </a:r>
              <a:r>
                <a:rPr b="1" lang="en-GB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10²³ Yottabytes</a:t>
              </a:r>
              <a:endParaRPr b="1" sz="32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2212125" y="2338625"/>
              <a:ext cx="434400" cy="6174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2"/>
          <p:cNvSpPr txBox="1"/>
          <p:nvPr/>
        </p:nvSpPr>
        <p:spPr>
          <a:xfrm>
            <a:off x="281350" y="3830425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10²³ quatrillions of films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23"/>
          <p:cNvCxnSpPr/>
          <p:nvPr/>
        </p:nvCxnSpPr>
        <p:spPr>
          <a:xfrm>
            <a:off x="0" y="570725"/>
            <a:ext cx="463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5" name="Google Shape;215;p23"/>
          <p:cNvSpPr txBox="1"/>
          <p:nvPr/>
        </p:nvSpPr>
        <p:spPr>
          <a:xfrm>
            <a:off x="0" y="62825"/>
            <a:ext cx="463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b="1" lang="en-GB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Quantum Computing</a:t>
            </a: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0" y="1130400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computing</a:t>
            </a: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is the use of </a:t>
            </a: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phenomena</a:t>
            </a: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perform computation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2633175" y="1790697"/>
            <a:ext cx="3909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Two Quantum Phenomena</a:t>
            </a:r>
            <a:endParaRPr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18" name="Google Shape;218;p23"/>
          <p:cNvGrpSpPr/>
          <p:nvPr/>
        </p:nvGrpSpPr>
        <p:grpSpPr>
          <a:xfrm>
            <a:off x="736675" y="2275200"/>
            <a:ext cx="7631600" cy="2409225"/>
            <a:chOff x="736675" y="2275200"/>
            <a:chExt cx="7631600" cy="2409225"/>
          </a:xfrm>
        </p:grpSpPr>
        <p:sp>
          <p:nvSpPr>
            <p:cNvPr id="219" name="Google Shape;219;p23"/>
            <p:cNvSpPr txBox="1"/>
            <p:nvPr/>
          </p:nvSpPr>
          <p:spPr>
            <a:xfrm>
              <a:off x="736675" y="2470188"/>
              <a:ext cx="390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SUPERPOSITION 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4458375" y="2470188"/>
              <a:ext cx="3909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ENTANGLEMENT</a:t>
              </a: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 rot="-5400000">
              <a:off x="4490625" y="541350"/>
              <a:ext cx="195000" cy="3662700"/>
            </a:xfrm>
            <a:prstGeom prst="rightBrace">
              <a:avLst>
                <a:gd fmla="val 0" name="adj1"/>
                <a:gd fmla="val 49572" name="adj2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222" name="Google Shape;22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61325" y="2823813"/>
              <a:ext cx="1860613" cy="1860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4700" y="3274800"/>
              <a:ext cx="3461074" cy="101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24"/>
          <p:cNvCxnSpPr/>
          <p:nvPr/>
        </p:nvCxnSpPr>
        <p:spPr>
          <a:xfrm>
            <a:off x="0" y="570725"/>
            <a:ext cx="283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0" name="Google Shape;230;p24"/>
          <p:cNvSpPr txBox="1"/>
          <p:nvPr/>
        </p:nvSpPr>
        <p:spPr>
          <a:xfrm>
            <a:off x="0" y="62825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ENTANGLEMENT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3590275" y="1115100"/>
            <a:ext cx="315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ENTANGLE(</a:t>
            </a:r>
            <a:r>
              <a:rPr b="1" lang="en-GB" sz="2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Q1</a:t>
            </a: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2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Q2</a:t>
            </a: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4"/>
          <p:cNvGrpSpPr/>
          <p:nvPr/>
        </p:nvGrpSpPr>
        <p:grpSpPr>
          <a:xfrm>
            <a:off x="1803075" y="3665600"/>
            <a:ext cx="1902150" cy="2198175"/>
            <a:chOff x="1803075" y="3665600"/>
            <a:chExt cx="1902150" cy="2198175"/>
          </a:xfrm>
        </p:grpSpPr>
        <p:pic>
          <p:nvPicPr>
            <p:cNvPr id="234" name="Google Shape;23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3075" y="3961625"/>
              <a:ext cx="1902150" cy="190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5200" y="3665600"/>
              <a:ext cx="1477900" cy="14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24"/>
          <p:cNvGrpSpPr/>
          <p:nvPr/>
        </p:nvGrpSpPr>
        <p:grpSpPr>
          <a:xfrm>
            <a:off x="7092252" y="3599701"/>
            <a:ext cx="1775523" cy="2124550"/>
            <a:chOff x="7092252" y="3599701"/>
            <a:chExt cx="1775523" cy="2124550"/>
          </a:xfrm>
        </p:grpSpPr>
        <p:pic>
          <p:nvPicPr>
            <p:cNvPr id="237" name="Google Shape;23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2252" y="3948751"/>
              <a:ext cx="1775523" cy="177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23950" y="3599701"/>
              <a:ext cx="1312125" cy="131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24"/>
          <p:cNvGrpSpPr/>
          <p:nvPr/>
        </p:nvGrpSpPr>
        <p:grpSpPr>
          <a:xfrm>
            <a:off x="2754175" y="1638300"/>
            <a:ext cx="2412900" cy="2027400"/>
            <a:chOff x="2754175" y="1638300"/>
            <a:chExt cx="2412900" cy="2027400"/>
          </a:xfrm>
        </p:grpSpPr>
        <p:cxnSp>
          <p:nvCxnSpPr>
            <p:cNvPr id="240" name="Google Shape;240;p24"/>
            <p:cNvCxnSpPr>
              <a:stCxn id="231" idx="2"/>
              <a:endCxn id="235" idx="0"/>
            </p:cNvCxnSpPr>
            <p:nvPr/>
          </p:nvCxnSpPr>
          <p:spPr>
            <a:xfrm flipH="1">
              <a:off x="2754175" y="1638300"/>
              <a:ext cx="2412900" cy="20274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" name="Google Shape;241;p24"/>
            <p:cNvSpPr txBox="1"/>
            <p:nvPr/>
          </p:nvSpPr>
          <p:spPr>
            <a:xfrm rot="-2331648">
              <a:off x="3310790" y="2193998"/>
              <a:ext cx="1001705" cy="52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Q1</a:t>
              </a:r>
              <a:endParaRPr>
                <a:solidFill>
                  <a:srgbClr val="FF00FF"/>
                </a:solidFill>
              </a:endParaRPr>
            </a:p>
          </p:txBody>
        </p:sp>
      </p:grpSp>
      <p:grpSp>
        <p:nvGrpSpPr>
          <p:cNvPr id="242" name="Google Shape;242;p24"/>
          <p:cNvGrpSpPr/>
          <p:nvPr/>
        </p:nvGrpSpPr>
        <p:grpSpPr>
          <a:xfrm>
            <a:off x="5167075" y="1638300"/>
            <a:ext cx="2812800" cy="1961400"/>
            <a:chOff x="5167075" y="1638300"/>
            <a:chExt cx="2812800" cy="1961400"/>
          </a:xfrm>
        </p:grpSpPr>
        <p:cxnSp>
          <p:nvCxnSpPr>
            <p:cNvPr id="243" name="Google Shape;243;p24"/>
            <p:cNvCxnSpPr>
              <a:stCxn id="231" idx="2"/>
              <a:endCxn id="238" idx="0"/>
            </p:cNvCxnSpPr>
            <p:nvPr/>
          </p:nvCxnSpPr>
          <p:spPr>
            <a:xfrm>
              <a:off x="5167075" y="1638300"/>
              <a:ext cx="2812800" cy="19614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4" name="Google Shape;244;p24"/>
            <p:cNvSpPr txBox="1"/>
            <p:nvPr/>
          </p:nvSpPr>
          <p:spPr>
            <a:xfrm rot="2125079">
              <a:off x="6265589" y="2117698"/>
              <a:ext cx="1001662" cy="523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00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Q2</a:t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245" name="Google Shape;245;p24"/>
          <p:cNvGrpSpPr/>
          <p:nvPr/>
        </p:nvGrpSpPr>
        <p:grpSpPr>
          <a:xfrm>
            <a:off x="2380200" y="2730150"/>
            <a:ext cx="5973750" cy="542750"/>
            <a:chOff x="2380200" y="2730150"/>
            <a:chExt cx="5973750" cy="542750"/>
          </a:xfrm>
        </p:grpSpPr>
        <p:sp>
          <p:nvSpPr>
            <p:cNvPr id="246" name="Google Shape;246;p24"/>
            <p:cNvSpPr txBox="1"/>
            <p:nvPr/>
          </p:nvSpPr>
          <p:spPr>
            <a:xfrm>
              <a:off x="2380200" y="2730150"/>
              <a:ext cx="7479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2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rgbClr val="FF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7606050" y="2730200"/>
              <a:ext cx="7479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2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rgbClr val="FF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2253303" y="3142401"/>
            <a:ext cx="6227550" cy="536500"/>
            <a:chOff x="2224715" y="2220651"/>
            <a:chExt cx="6227550" cy="536500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2224715" y="2233951"/>
              <a:ext cx="100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Q1</a:t>
              </a: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7450565" y="2220651"/>
              <a:ext cx="100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00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Q2</a:t>
              </a:r>
              <a:endParaRPr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5"/>
          <p:cNvCxnSpPr/>
          <p:nvPr/>
        </p:nvCxnSpPr>
        <p:spPr>
          <a:xfrm>
            <a:off x="0" y="570725"/>
            <a:ext cx="28386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6" name="Google Shape;256;p25"/>
          <p:cNvSpPr txBox="1"/>
          <p:nvPr/>
        </p:nvSpPr>
        <p:spPr>
          <a:xfrm>
            <a:off x="0" y="62825"/>
            <a:ext cx="276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ENTANGLEMENT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590275" y="1115100"/>
            <a:ext cx="315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ENTANGLE(</a:t>
            </a:r>
            <a:r>
              <a:rPr b="1" lang="en-GB" sz="22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Q1</a:t>
            </a: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22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Q2</a:t>
            </a:r>
            <a:r>
              <a:rPr b="1"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5"/>
          <p:cNvGrpSpPr/>
          <p:nvPr/>
        </p:nvGrpSpPr>
        <p:grpSpPr>
          <a:xfrm>
            <a:off x="1803075" y="3665600"/>
            <a:ext cx="1902150" cy="2198175"/>
            <a:chOff x="1803075" y="3665600"/>
            <a:chExt cx="1902150" cy="2198175"/>
          </a:xfrm>
        </p:grpSpPr>
        <p:pic>
          <p:nvPicPr>
            <p:cNvPr id="260" name="Google Shape;26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03075" y="3961625"/>
              <a:ext cx="1902150" cy="190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5200" y="3665600"/>
              <a:ext cx="1477900" cy="14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5"/>
          <p:cNvGrpSpPr/>
          <p:nvPr/>
        </p:nvGrpSpPr>
        <p:grpSpPr>
          <a:xfrm>
            <a:off x="7092252" y="3599701"/>
            <a:ext cx="1775523" cy="2124550"/>
            <a:chOff x="7092252" y="3599701"/>
            <a:chExt cx="1775523" cy="2124550"/>
          </a:xfrm>
        </p:grpSpPr>
        <p:pic>
          <p:nvPicPr>
            <p:cNvPr id="263" name="Google Shape;26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2252" y="3948751"/>
              <a:ext cx="1775523" cy="177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23950" y="3599701"/>
              <a:ext cx="1312125" cy="131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" name="Google Shape;265;p25"/>
          <p:cNvGrpSpPr/>
          <p:nvPr/>
        </p:nvGrpSpPr>
        <p:grpSpPr>
          <a:xfrm>
            <a:off x="2754175" y="1638300"/>
            <a:ext cx="2412900" cy="2027400"/>
            <a:chOff x="2754175" y="1638300"/>
            <a:chExt cx="2412900" cy="2027400"/>
          </a:xfrm>
        </p:grpSpPr>
        <p:cxnSp>
          <p:nvCxnSpPr>
            <p:cNvPr id="266" name="Google Shape;266;p25"/>
            <p:cNvCxnSpPr>
              <a:stCxn id="257" idx="2"/>
              <a:endCxn id="261" idx="0"/>
            </p:cNvCxnSpPr>
            <p:nvPr/>
          </p:nvCxnSpPr>
          <p:spPr>
            <a:xfrm flipH="1">
              <a:off x="2754175" y="1638300"/>
              <a:ext cx="2412900" cy="20274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" name="Google Shape;267;p25"/>
            <p:cNvSpPr txBox="1"/>
            <p:nvPr/>
          </p:nvSpPr>
          <p:spPr>
            <a:xfrm rot="-2331648">
              <a:off x="3310790" y="2193998"/>
              <a:ext cx="1001705" cy="523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Q1</a:t>
              </a:r>
              <a:endParaRPr>
                <a:solidFill>
                  <a:srgbClr val="FF00FF"/>
                </a:solidFill>
              </a:endParaRPr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5167075" y="1638300"/>
            <a:ext cx="2812800" cy="1961400"/>
            <a:chOff x="5167075" y="1638300"/>
            <a:chExt cx="2812800" cy="1961400"/>
          </a:xfrm>
        </p:grpSpPr>
        <p:cxnSp>
          <p:nvCxnSpPr>
            <p:cNvPr id="269" name="Google Shape;269;p25"/>
            <p:cNvCxnSpPr>
              <a:stCxn id="257" idx="2"/>
              <a:endCxn id="264" idx="0"/>
            </p:cNvCxnSpPr>
            <p:nvPr/>
          </p:nvCxnSpPr>
          <p:spPr>
            <a:xfrm>
              <a:off x="5167075" y="1638300"/>
              <a:ext cx="2812800" cy="19614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0" name="Google Shape;270;p25"/>
            <p:cNvSpPr txBox="1"/>
            <p:nvPr/>
          </p:nvSpPr>
          <p:spPr>
            <a:xfrm rot="2125079">
              <a:off x="6265589" y="2117698"/>
              <a:ext cx="1001662" cy="523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00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Q2</a:t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2380200" y="2730150"/>
            <a:ext cx="5973750" cy="542750"/>
            <a:chOff x="2380200" y="2730150"/>
            <a:chExt cx="5973750" cy="542750"/>
          </a:xfrm>
        </p:grpSpPr>
        <p:sp>
          <p:nvSpPr>
            <p:cNvPr id="272" name="Google Shape;272;p25"/>
            <p:cNvSpPr txBox="1"/>
            <p:nvPr/>
          </p:nvSpPr>
          <p:spPr>
            <a:xfrm>
              <a:off x="2380200" y="2730150"/>
              <a:ext cx="7479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2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b="1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7606050" y="2730200"/>
              <a:ext cx="7479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2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b="1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2253303" y="3142401"/>
            <a:ext cx="6227550" cy="536500"/>
            <a:chOff x="2224715" y="2220651"/>
            <a:chExt cx="6227550" cy="536500"/>
          </a:xfrm>
        </p:grpSpPr>
        <p:sp>
          <p:nvSpPr>
            <p:cNvPr id="275" name="Google Shape;275;p25"/>
            <p:cNvSpPr txBox="1"/>
            <p:nvPr/>
          </p:nvSpPr>
          <p:spPr>
            <a:xfrm>
              <a:off x="2224715" y="2233951"/>
              <a:ext cx="100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Q1</a:t>
              </a: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7450565" y="2220651"/>
              <a:ext cx="100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rgbClr val="00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Q2</a:t>
              </a:r>
              <a:endParaRPr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6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2" name="Google Shape;282;p26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Again!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100" y="1244012"/>
            <a:ext cx="3461074" cy="10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/>
        </p:nvSpPr>
        <p:spPr>
          <a:xfrm>
            <a:off x="392675" y="754975"/>
            <a:ext cx="80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entanglement, one constituent cannot be fully described without considering the other(s)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1768625" y="2663650"/>
            <a:ext cx="58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They cannot be anymore described as two distinct systems!</a:t>
            </a:r>
            <a:endParaRPr b="1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That’s what “entanglement” means.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3313" y="3376426"/>
            <a:ext cx="2351425" cy="132534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27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3" name="Google Shape;293;p27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Fragility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301525" y="850075"/>
            <a:ext cx="831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said that Quantum Computing deals with quantum phenomena, right?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413700" y="1339050"/>
            <a:ext cx="831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BUT, quantum phenomena show themselves only at a “particle level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” and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particles are very fragile!</a:t>
            </a:r>
            <a:endParaRPr b="1" sz="16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-920475" y="2140650"/>
            <a:ext cx="563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Heisenberg’s Uncertainty Principle </a:t>
            </a:r>
            <a:endParaRPr b="1" sz="1300" u="sng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550" y="2571750"/>
            <a:ext cx="1235050" cy="196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50" y="2571750"/>
            <a:ext cx="1972925" cy="19729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801952" y="3559475"/>
            <a:ext cx="1689948" cy="179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425" y="2070400"/>
            <a:ext cx="2297181" cy="287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6825" y="3706725"/>
            <a:ext cx="507900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/>
        </p:nvSpPr>
        <p:spPr>
          <a:xfrm>
            <a:off x="2919575" y="2942713"/>
            <a:ext cx="347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“Observing” implies using light.</a:t>
            </a:r>
            <a:br>
              <a:rPr lang="en-GB" sz="13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3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Light produces heat, thus there is a transfer of energy!</a:t>
            </a:r>
            <a:endParaRPr sz="1300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2919575" y="3632525"/>
            <a:ext cx="320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Since the particle is very fragile, this energy “corrupts” its original state!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6825" y="3706725"/>
            <a:ext cx="507900" cy="5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28"/>
          <p:cNvCxnSpPr/>
          <p:nvPr/>
        </p:nvCxnSpPr>
        <p:spPr>
          <a:xfrm>
            <a:off x="0" y="570725"/>
            <a:ext cx="25908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1" name="Google Shape;311;p28"/>
          <p:cNvSpPr txBox="1"/>
          <p:nvPr/>
        </p:nvSpPr>
        <p:spPr>
          <a:xfrm>
            <a:off x="0" y="62825"/>
            <a:ext cx="240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Measurements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452550" y="1072925"/>
            <a:ext cx="823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That does not means that you cannot observe anything! 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209550" y="2777675"/>
            <a:ext cx="842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390750" y="1728313"/>
            <a:ext cx="82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But simply that if you want to exploit quantum phenomena...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...you can’t do observations during computations.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0" y="26762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measure only at the end of your quantum algorithm 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85725" y="346677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“measurement” collapses quantum data into classical one!</a:t>
            </a:r>
            <a:endParaRPr b="1" sz="19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29"/>
          <p:cNvCxnSpPr/>
          <p:nvPr/>
        </p:nvCxnSpPr>
        <p:spPr>
          <a:xfrm>
            <a:off x="0" y="570725"/>
            <a:ext cx="3359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3" name="Google Shape;323;p29"/>
          <p:cNvSpPr txBox="1"/>
          <p:nvPr/>
        </p:nvSpPr>
        <p:spPr>
          <a:xfrm>
            <a:off x="0" y="62825"/>
            <a:ext cx="346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So?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1293263" y="2969025"/>
            <a:ext cx="230100" cy="2301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1942200" y="682488"/>
            <a:ext cx="526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It’s a kind of SUPER - PARALLELISM!</a:t>
            </a:r>
            <a:endParaRPr sz="1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6" name="Google Shape;326;p29"/>
          <p:cNvSpPr/>
          <p:nvPr/>
        </p:nvSpPr>
        <p:spPr>
          <a:xfrm>
            <a:off x="7620638" y="2969025"/>
            <a:ext cx="230100" cy="2301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4842700" y="16020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4842700" y="21287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4842713" y="26554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4842700" y="31821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4842700" y="37088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4842713" y="42355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29"/>
          <p:cNvCxnSpPr>
            <a:stCxn id="324" idx="6"/>
            <a:endCxn id="334" idx="2"/>
          </p:cNvCxnSpPr>
          <p:nvPr/>
        </p:nvCxnSpPr>
        <p:spPr>
          <a:xfrm flipH="1" rot="10800000">
            <a:off x="1523363" y="1716975"/>
            <a:ext cx="2031600" cy="136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9"/>
          <p:cNvCxnSpPr>
            <a:stCxn id="324" idx="6"/>
            <a:endCxn id="336" idx="2"/>
          </p:cNvCxnSpPr>
          <p:nvPr/>
        </p:nvCxnSpPr>
        <p:spPr>
          <a:xfrm flipH="1" rot="10800000">
            <a:off x="1523363" y="2243775"/>
            <a:ext cx="2031600" cy="84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9"/>
          <p:cNvCxnSpPr>
            <a:stCxn id="324" idx="6"/>
            <a:endCxn id="338" idx="2"/>
          </p:cNvCxnSpPr>
          <p:nvPr/>
        </p:nvCxnSpPr>
        <p:spPr>
          <a:xfrm flipH="1" rot="10800000">
            <a:off x="1523363" y="2770575"/>
            <a:ext cx="2031600" cy="31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9"/>
          <p:cNvCxnSpPr>
            <a:stCxn id="324" idx="6"/>
            <a:endCxn id="340" idx="2"/>
          </p:cNvCxnSpPr>
          <p:nvPr/>
        </p:nvCxnSpPr>
        <p:spPr>
          <a:xfrm>
            <a:off x="1523363" y="3084075"/>
            <a:ext cx="2031600" cy="21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9"/>
          <p:cNvCxnSpPr>
            <a:stCxn id="324" idx="6"/>
            <a:endCxn id="342" idx="2"/>
          </p:cNvCxnSpPr>
          <p:nvPr/>
        </p:nvCxnSpPr>
        <p:spPr>
          <a:xfrm>
            <a:off x="1523363" y="3084075"/>
            <a:ext cx="2031600" cy="73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29"/>
          <p:cNvCxnSpPr>
            <a:stCxn id="324" idx="6"/>
            <a:endCxn id="344" idx="2"/>
          </p:cNvCxnSpPr>
          <p:nvPr/>
        </p:nvCxnSpPr>
        <p:spPr>
          <a:xfrm>
            <a:off x="1523363" y="3084075"/>
            <a:ext cx="2031600" cy="126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9"/>
          <p:cNvCxnSpPr>
            <a:stCxn id="327" idx="6"/>
            <a:endCxn id="326" idx="2"/>
          </p:cNvCxnSpPr>
          <p:nvPr/>
        </p:nvCxnSpPr>
        <p:spPr>
          <a:xfrm>
            <a:off x="5072800" y="1717100"/>
            <a:ext cx="2547900" cy="136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9"/>
          <p:cNvCxnSpPr>
            <a:stCxn id="328" idx="6"/>
            <a:endCxn id="326" idx="2"/>
          </p:cNvCxnSpPr>
          <p:nvPr/>
        </p:nvCxnSpPr>
        <p:spPr>
          <a:xfrm>
            <a:off x="5072800" y="2243788"/>
            <a:ext cx="2547900" cy="84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9"/>
          <p:cNvCxnSpPr>
            <a:stCxn id="329" idx="6"/>
            <a:endCxn id="326" idx="2"/>
          </p:cNvCxnSpPr>
          <p:nvPr/>
        </p:nvCxnSpPr>
        <p:spPr>
          <a:xfrm>
            <a:off x="5072813" y="2770500"/>
            <a:ext cx="2547900" cy="31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9"/>
          <p:cNvCxnSpPr>
            <a:stCxn id="330" idx="6"/>
            <a:endCxn id="326" idx="2"/>
          </p:cNvCxnSpPr>
          <p:nvPr/>
        </p:nvCxnSpPr>
        <p:spPr>
          <a:xfrm flipH="1" rot="10800000">
            <a:off x="5072800" y="3084200"/>
            <a:ext cx="2547900" cy="21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9"/>
          <p:cNvCxnSpPr>
            <a:stCxn id="331" idx="6"/>
            <a:endCxn id="326" idx="2"/>
          </p:cNvCxnSpPr>
          <p:nvPr/>
        </p:nvCxnSpPr>
        <p:spPr>
          <a:xfrm flipH="1" rot="10800000">
            <a:off x="5072800" y="3084088"/>
            <a:ext cx="2547900" cy="73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29"/>
          <p:cNvCxnSpPr>
            <a:stCxn id="332" idx="6"/>
            <a:endCxn id="326" idx="2"/>
          </p:cNvCxnSpPr>
          <p:nvPr/>
        </p:nvCxnSpPr>
        <p:spPr>
          <a:xfrm flipH="1" rot="10800000">
            <a:off x="5072813" y="3084000"/>
            <a:ext cx="2547900" cy="126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29"/>
          <p:cNvSpPr/>
          <p:nvPr/>
        </p:nvSpPr>
        <p:spPr>
          <a:xfrm>
            <a:off x="3000338" y="1432650"/>
            <a:ext cx="2638500" cy="3185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850750" y="2579250"/>
            <a:ext cx="1083000" cy="996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7175350" y="2655450"/>
            <a:ext cx="1083000" cy="96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240250" y="1978738"/>
            <a:ext cx="230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Classical Input</a:t>
            </a:r>
            <a:endParaRPr sz="1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6609350" y="2107188"/>
            <a:ext cx="230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Classical Output</a:t>
            </a:r>
            <a:endParaRPr sz="1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1845300" y="4634400"/>
            <a:ext cx="545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Qubit Encoding + Quantum Computation</a:t>
            </a:r>
            <a:endParaRPr sz="19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54825" y="16020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3554825" y="21287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3554838" y="26554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3554825" y="31821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3554825" y="37088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554838" y="42355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4080700" y="16020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4080700" y="21287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4080713" y="26554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4080700" y="31821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4080700" y="3708838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4080713" y="4235550"/>
            <a:ext cx="230100" cy="230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 txBox="1"/>
          <p:nvPr/>
        </p:nvSpPr>
        <p:spPr>
          <a:xfrm>
            <a:off x="4114638" y="2028000"/>
            <a:ext cx="933300" cy="1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4" name="Google Shape;364;p29"/>
          <p:cNvCxnSpPr>
            <a:stCxn id="334" idx="6"/>
            <a:endCxn id="357" idx="2"/>
          </p:cNvCxnSpPr>
          <p:nvPr/>
        </p:nvCxnSpPr>
        <p:spPr>
          <a:xfrm>
            <a:off x="3784925" y="1717100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9"/>
          <p:cNvCxnSpPr>
            <a:endCxn id="358" idx="2"/>
          </p:cNvCxnSpPr>
          <p:nvPr/>
        </p:nvCxnSpPr>
        <p:spPr>
          <a:xfrm>
            <a:off x="3784900" y="2243788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9"/>
          <p:cNvCxnSpPr>
            <a:stCxn id="338" idx="6"/>
            <a:endCxn id="359" idx="2"/>
          </p:cNvCxnSpPr>
          <p:nvPr/>
        </p:nvCxnSpPr>
        <p:spPr>
          <a:xfrm>
            <a:off x="3784938" y="2770500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9"/>
          <p:cNvCxnSpPr>
            <a:stCxn id="340" idx="6"/>
            <a:endCxn id="360" idx="2"/>
          </p:cNvCxnSpPr>
          <p:nvPr/>
        </p:nvCxnSpPr>
        <p:spPr>
          <a:xfrm>
            <a:off x="3784925" y="3297200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29"/>
          <p:cNvCxnSpPr>
            <a:stCxn id="342" idx="6"/>
            <a:endCxn id="361" idx="2"/>
          </p:cNvCxnSpPr>
          <p:nvPr/>
        </p:nvCxnSpPr>
        <p:spPr>
          <a:xfrm>
            <a:off x="3784925" y="3823888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29"/>
          <p:cNvCxnSpPr>
            <a:stCxn id="344" idx="6"/>
            <a:endCxn id="362" idx="2"/>
          </p:cNvCxnSpPr>
          <p:nvPr/>
        </p:nvCxnSpPr>
        <p:spPr>
          <a:xfrm>
            <a:off x="3784938" y="4350600"/>
            <a:ext cx="295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29"/>
          <p:cNvSpPr/>
          <p:nvPr/>
        </p:nvSpPr>
        <p:spPr>
          <a:xfrm>
            <a:off x="3000338" y="1432650"/>
            <a:ext cx="2638500" cy="3185400"/>
          </a:xfrm>
          <a:prstGeom prst="rect">
            <a:avLst/>
          </a:prstGeom>
          <a:solidFill>
            <a:schemeClr val="accen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 txBox="1"/>
          <p:nvPr/>
        </p:nvSpPr>
        <p:spPr>
          <a:xfrm>
            <a:off x="3132250" y="1571625"/>
            <a:ext cx="24342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You can’t observe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what is happening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Step-by-step.</a:t>
            </a:r>
            <a:br>
              <a:rPr b="1" lang="en-GB" sz="18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GB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There is no</a:t>
            </a:r>
            <a:br>
              <a:rPr b="1" lang="en-GB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 “if” or “for”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Montserrat"/>
                <a:ea typeface="Montserrat"/>
                <a:cs typeface="Montserrat"/>
                <a:sym typeface="Montserrat"/>
              </a:rPr>
              <a:t>instruction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900" y="3632650"/>
            <a:ext cx="905850" cy="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0"/>
          <p:cNvCxnSpPr/>
          <p:nvPr/>
        </p:nvCxnSpPr>
        <p:spPr>
          <a:xfrm>
            <a:off x="0" y="570725"/>
            <a:ext cx="44178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9" name="Google Shape;379;p30"/>
          <p:cNvSpPr txBox="1"/>
          <p:nvPr/>
        </p:nvSpPr>
        <p:spPr>
          <a:xfrm>
            <a:off x="0" y="62825"/>
            <a:ext cx="419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I’m going to impress you!</a:t>
            </a:r>
            <a:endParaRPr b="1" sz="21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209550" y="892125"/>
            <a:ext cx="84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“Which is the complexity of searching an element in an </a:t>
            </a:r>
            <a:r>
              <a:rPr b="1" lang="en-GB" sz="1600" u="sng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unsorted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dataset?”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 rotWithShape="1">
          <a:blip r:embed="rId3">
            <a:alphaModFix/>
          </a:blip>
          <a:srcRect b="65480" l="26524" r="0" t="0"/>
          <a:stretch/>
        </p:blipFill>
        <p:spPr>
          <a:xfrm>
            <a:off x="0" y="3368000"/>
            <a:ext cx="3257550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30"/>
          <p:cNvGrpSpPr/>
          <p:nvPr/>
        </p:nvGrpSpPr>
        <p:grpSpPr>
          <a:xfrm>
            <a:off x="276550" y="1323213"/>
            <a:ext cx="8492700" cy="1246513"/>
            <a:chOff x="276550" y="1323213"/>
            <a:chExt cx="8492700" cy="1246513"/>
          </a:xfrm>
        </p:grpSpPr>
        <p:sp>
          <p:nvSpPr>
            <p:cNvPr id="384" name="Google Shape;384;p30"/>
            <p:cNvSpPr txBox="1"/>
            <p:nvPr/>
          </p:nvSpPr>
          <p:spPr>
            <a:xfrm>
              <a:off x="276550" y="1323213"/>
              <a:ext cx="849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O(n)</a:t>
              </a:r>
              <a:endParaRPr b="1" sz="2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5" name="Google Shape;385;p30"/>
            <p:cNvSpPr txBox="1"/>
            <p:nvPr/>
          </p:nvSpPr>
          <p:spPr>
            <a:xfrm>
              <a:off x="276550" y="1892625"/>
              <a:ext cx="8492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i.e. to find an element you need to scan the entire the dataset. 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i.e. (x2) You need to know each element to answer correctly, right?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6" name="Google Shape;386;p30"/>
          <p:cNvGrpSpPr/>
          <p:nvPr/>
        </p:nvGrpSpPr>
        <p:grpSpPr>
          <a:xfrm>
            <a:off x="209550" y="2683125"/>
            <a:ext cx="8492700" cy="1149413"/>
            <a:chOff x="209550" y="2683125"/>
            <a:chExt cx="8492700" cy="1149413"/>
          </a:xfrm>
        </p:grpSpPr>
        <p:sp>
          <p:nvSpPr>
            <p:cNvPr id="387" name="Google Shape;387;p30"/>
            <p:cNvSpPr txBox="1"/>
            <p:nvPr/>
          </p:nvSpPr>
          <p:spPr>
            <a:xfrm>
              <a:off x="209550" y="3263138"/>
              <a:ext cx="8492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5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O(</a:t>
              </a:r>
              <a:r>
                <a:rPr b="1" lang="en-GB" sz="2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√</a:t>
              </a:r>
              <a:r>
                <a:rPr b="1" lang="en-GB" sz="25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n)</a:t>
              </a:r>
              <a:endParaRPr b="1" sz="2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1823275" y="2824050"/>
              <a:ext cx="514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GROVER’S ALGORITHM (Quantum Algorithm)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89" name="Google Shape;389;p30"/>
            <p:cNvCxnSpPr/>
            <p:nvPr/>
          </p:nvCxnSpPr>
          <p:spPr>
            <a:xfrm>
              <a:off x="610075" y="2683125"/>
              <a:ext cx="7811700" cy="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390" name="Google Shape;390;p30"/>
          <p:cNvGrpSpPr/>
          <p:nvPr/>
        </p:nvGrpSpPr>
        <p:grpSpPr>
          <a:xfrm>
            <a:off x="1463875" y="3505200"/>
            <a:ext cx="7680125" cy="1638300"/>
            <a:chOff x="1463875" y="3505200"/>
            <a:chExt cx="7680125" cy="1638300"/>
          </a:xfrm>
        </p:grpSpPr>
        <p:pic>
          <p:nvPicPr>
            <p:cNvPr id="391" name="Google Shape;39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65414" y="3505200"/>
              <a:ext cx="2178586" cy="16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30"/>
            <p:cNvSpPr txBox="1"/>
            <p:nvPr/>
          </p:nvSpPr>
          <p:spPr>
            <a:xfrm>
              <a:off x="1463875" y="3764800"/>
              <a:ext cx="55608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i.e. Grover’s Algorithm finds the element </a:t>
              </a:r>
              <a:r>
                <a:rPr b="1" lang="en-GB" sz="1600" u="sng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without</a:t>
              </a: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scanning the entire dataset!!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Don’t you think that is incredible?</a:t>
              </a:r>
              <a:endParaRPr b="1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31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8" name="Google Shape;398;p31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WHY?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4">
            <a:alphaModFix/>
          </a:blip>
          <a:srcRect b="14449" l="0" r="0" t="0"/>
          <a:stretch/>
        </p:blipFill>
        <p:spPr>
          <a:xfrm>
            <a:off x="1321388" y="1742975"/>
            <a:ext cx="6703625" cy="26988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31"/>
          <p:cNvSpPr txBox="1"/>
          <p:nvPr/>
        </p:nvSpPr>
        <p:spPr>
          <a:xfrm>
            <a:off x="1654900" y="902850"/>
            <a:ext cx="603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incredible quantum phenomena just happen. 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one </a:t>
            </a: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knows why.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2496400"/>
            <a:ext cx="9144000" cy="27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 rot="10800000">
            <a:off x="-28050" y="2496400"/>
            <a:ext cx="9200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895550" y="4155575"/>
            <a:ext cx="508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LESSANDRO</a:t>
            </a:r>
            <a:b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ERTI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286" y="4155575"/>
            <a:ext cx="2063715" cy="103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 rot="-5400000">
            <a:off x="4031822" y="-4053496"/>
            <a:ext cx="1092903" cy="9199898"/>
            <a:chOff x="-3" y="-61900"/>
            <a:chExt cx="627060" cy="5278500"/>
          </a:xfrm>
        </p:grpSpPr>
        <p:pic>
          <p:nvPicPr>
            <p:cNvPr id="76" name="Google Shape;76;p14"/>
            <p:cNvPicPr preferRelativeResize="0"/>
            <p:nvPr/>
          </p:nvPicPr>
          <p:blipFill rotWithShape="1">
            <a:blip r:embed="rId4">
              <a:alphaModFix/>
            </a:blip>
            <a:srcRect b="64423" l="3958" r="5247" t="24603"/>
            <a:stretch/>
          </p:blipFill>
          <p:spPr>
            <a:xfrm rot="5400000">
              <a:off x="-2309688" y="2260221"/>
              <a:ext cx="5246430" cy="6270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" name="Google Shape;77;p14"/>
            <p:cNvCxnSpPr/>
            <p:nvPr/>
          </p:nvCxnSpPr>
          <p:spPr>
            <a:xfrm>
              <a:off x="4030" y="-61900"/>
              <a:ext cx="0" cy="5278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" name="Google Shape;78;p14"/>
          <p:cNvGrpSpPr/>
          <p:nvPr/>
        </p:nvGrpSpPr>
        <p:grpSpPr>
          <a:xfrm rot="5400000">
            <a:off x="4006843" y="-50807"/>
            <a:ext cx="1235576" cy="9305439"/>
            <a:chOff x="7315206" y="-105814"/>
            <a:chExt cx="714701" cy="5382600"/>
          </a:xfrm>
        </p:grpSpPr>
        <p:pic>
          <p:nvPicPr>
            <p:cNvPr id="79" name="Google Shape;79;p14"/>
            <p:cNvPicPr preferRelativeResize="0"/>
            <p:nvPr/>
          </p:nvPicPr>
          <p:blipFill rotWithShape="1">
            <a:blip r:embed="rId5">
              <a:alphaModFix/>
            </a:blip>
            <a:srcRect b="7172" l="23935" r="63544" t="2721"/>
            <a:stretch/>
          </p:blipFill>
          <p:spPr>
            <a:xfrm rot="10800000">
              <a:off x="7315206" y="-44890"/>
              <a:ext cx="714701" cy="53137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14"/>
            <p:cNvCxnSpPr/>
            <p:nvPr/>
          </p:nvCxnSpPr>
          <p:spPr>
            <a:xfrm rot="5400000">
              <a:off x="4623906" y="2585486"/>
              <a:ext cx="53826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" name="Google Shape;81;p14"/>
          <p:cNvSpPr txBox="1"/>
          <p:nvPr/>
        </p:nvSpPr>
        <p:spPr>
          <a:xfrm>
            <a:off x="2980850" y="12936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-GB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</a:t>
            </a:r>
            <a:endParaRPr sz="3200"/>
          </a:p>
        </p:txBody>
      </p:sp>
      <p:sp>
        <p:nvSpPr>
          <p:cNvPr id="82" name="Google Shape;82;p14"/>
          <p:cNvSpPr txBox="1"/>
          <p:nvPr/>
        </p:nvSpPr>
        <p:spPr>
          <a:xfrm>
            <a:off x="1730375" y="2740000"/>
            <a:ext cx="5695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b="1" lang="en-GB" sz="4300">
                <a:latin typeface="Montserrat"/>
                <a:ea typeface="Montserrat"/>
                <a:cs typeface="Montserrat"/>
                <a:sym typeface="Montserrat"/>
              </a:rPr>
              <a:t>ERO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/>
          <p:nvPr/>
        </p:nvSpPr>
        <p:spPr>
          <a:xfrm>
            <a:off x="0" y="2496400"/>
            <a:ext cx="9144000" cy="27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2"/>
          <p:cNvCxnSpPr/>
          <p:nvPr/>
        </p:nvCxnSpPr>
        <p:spPr>
          <a:xfrm rot="10800000">
            <a:off x="-28050" y="2496400"/>
            <a:ext cx="9200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2"/>
          <p:cNvSpPr txBox="1"/>
          <p:nvPr/>
        </p:nvSpPr>
        <p:spPr>
          <a:xfrm>
            <a:off x="895550" y="4155575"/>
            <a:ext cx="508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LESSANDRO</a:t>
            </a:r>
            <a:b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ERTI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286" y="4155575"/>
            <a:ext cx="2063715" cy="103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32"/>
          <p:cNvGrpSpPr/>
          <p:nvPr/>
        </p:nvGrpSpPr>
        <p:grpSpPr>
          <a:xfrm rot="-5400000">
            <a:off x="4031822" y="-4053496"/>
            <a:ext cx="1092903" cy="9199898"/>
            <a:chOff x="-3" y="-61900"/>
            <a:chExt cx="627060" cy="5278500"/>
          </a:xfrm>
        </p:grpSpPr>
        <p:pic>
          <p:nvPicPr>
            <p:cNvPr id="411" name="Google Shape;411;p32"/>
            <p:cNvPicPr preferRelativeResize="0"/>
            <p:nvPr/>
          </p:nvPicPr>
          <p:blipFill rotWithShape="1">
            <a:blip r:embed="rId4">
              <a:alphaModFix/>
            </a:blip>
            <a:srcRect b="64423" l="3958" r="5247" t="24603"/>
            <a:stretch/>
          </p:blipFill>
          <p:spPr>
            <a:xfrm rot="5400000">
              <a:off x="-2309688" y="2260221"/>
              <a:ext cx="5246430" cy="6270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2" name="Google Shape;412;p32"/>
            <p:cNvCxnSpPr/>
            <p:nvPr/>
          </p:nvCxnSpPr>
          <p:spPr>
            <a:xfrm>
              <a:off x="4030" y="-61900"/>
              <a:ext cx="0" cy="527850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3" name="Google Shape;413;p32"/>
          <p:cNvGrpSpPr/>
          <p:nvPr/>
        </p:nvGrpSpPr>
        <p:grpSpPr>
          <a:xfrm rot="5400000">
            <a:off x="4006843" y="-50807"/>
            <a:ext cx="1235576" cy="9305439"/>
            <a:chOff x="7315206" y="-105814"/>
            <a:chExt cx="714701" cy="5382600"/>
          </a:xfrm>
        </p:grpSpPr>
        <p:pic>
          <p:nvPicPr>
            <p:cNvPr id="414" name="Google Shape;414;p32"/>
            <p:cNvPicPr preferRelativeResize="0"/>
            <p:nvPr/>
          </p:nvPicPr>
          <p:blipFill rotWithShape="1">
            <a:blip r:embed="rId5">
              <a:alphaModFix/>
            </a:blip>
            <a:srcRect b="7172" l="23935" r="63544" t="2721"/>
            <a:stretch/>
          </p:blipFill>
          <p:spPr>
            <a:xfrm rot="10800000">
              <a:off x="7315206" y="-44890"/>
              <a:ext cx="714701" cy="53137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5" name="Google Shape;415;p32"/>
            <p:cNvCxnSpPr/>
            <p:nvPr/>
          </p:nvCxnSpPr>
          <p:spPr>
            <a:xfrm rot="5400000">
              <a:off x="4623906" y="2585486"/>
              <a:ext cx="53826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6" name="Google Shape;416;p32"/>
          <p:cNvSpPr txBox="1"/>
          <p:nvPr/>
        </p:nvSpPr>
        <p:spPr>
          <a:xfrm>
            <a:off x="2980850" y="1293675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-GB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3200"/>
          </a:p>
        </p:txBody>
      </p:sp>
      <p:sp>
        <p:nvSpPr>
          <p:cNvPr id="417" name="Google Shape;417;p32"/>
          <p:cNvSpPr txBox="1"/>
          <p:nvPr/>
        </p:nvSpPr>
        <p:spPr>
          <a:xfrm>
            <a:off x="1730375" y="2740000"/>
            <a:ext cx="5695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3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GB" sz="4300">
                <a:latin typeface="Montserrat"/>
                <a:ea typeface="Montserrat"/>
                <a:cs typeface="Montserrat"/>
                <a:sym typeface="Montserrat"/>
              </a:rPr>
              <a:t>LASSIFICATION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33"/>
          <p:cNvCxnSpPr/>
          <p:nvPr/>
        </p:nvCxnSpPr>
        <p:spPr>
          <a:xfrm>
            <a:off x="0" y="570725"/>
            <a:ext cx="3903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3" name="Google Shape;423;p33"/>
          <p:cNvSpPr txBox="1"/>
          <p:nvPr/>
        </p:nvSpPr>
        <p:spPr>
          <a:xfrm>
            <a:off x="0" y="62825"/>
            <a:ext cx="38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Distance Based Classifier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 rotWithShape="1">
          <a:blip r:embed="rId4">
            <a:alphaModFix/>
          </a:blip>
          <a:srcRect b="2392" l="4510" r="4555" t="3419"/>
          <a:stretch/>
        </p:blipFill>
        <p:spPr>
          <a:xfrm rot="-5400000">
            <a:off x="4887037" y="657663"/>
            <a:ext cx="2893450" cy="4240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33"/>
          <p:cNvSpPr txBox="1"/>
          <p:nvPr/>
        </p:nvSpPr>
        <p:spPr>
          <a:xfrm>
            <a:off x="70125" y="2208100"/>
            <a:ext cx="40740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Given 3 different training vectors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Given a test vector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the closest training vector to test one? 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309925" y="1406375"/>
            <a:ext cx="336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Task:</a:t>
            </a:r>
            <a:endParaRPr b="1" sz="21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3"/>
          <p:cNvSpPr/>
          <p:nvPr/>
        </p:nvSpPr>
        <p:spPr>
          <a:xfrm>
            <a:off x="6142513" y="3854200"/>
            <a:ext cx="175200" cy="1752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"/>
          <p:cNvSpPr/>
          <p:nvPr/>
        </p:nvSpPr>
        <p:spPr>
          <a:xfrm>
            <a:off x="4572000" y="2286000"/>
            <a:ext cx="175200" cy="175200"/>
          </a:xfrm>
          <a:prstGeom prst="ellipse">
            <a:avLst/>
          </a:prstGeom>
          <a:solidFill>
            <a:srgbClr val="4A86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7874300" y="1586675"/>
            <a:ext cx="175200" cy="1752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7190825" y="3330000"/>
            <a:ext cx="175200" cy="175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"/>
          <p:cNvSpPr/>
          <p:nvPr/>
        </p:nvSpPr>
        <p:spPr>
          <a:xfrm>
            <a:off x="7190813" y="3330000"/>
            <a:ext cx="175200" cy="1752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34"/>
          <p:cNvCxnSpPr/>
          <p:nvPr/>
        </p:nvCxnSpPr>
        <p:spPr>
          <a:xfrm>
            <a:off x="0" y="570725"/>
            <a:ext cx="2517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8" name="Google Shape;438;p34"/>
          <p:cNvSpPr txBox="1"/>
          <p:nvPr/>
        </p:nvSpPr>
        <p:spPr>
          <a:xfrm>
            <a:off x="0" y="62825"/>
            <a:ext cx="232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Key-Elements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4"/>
          <p:cNvSpPr txBox="1"/>
          <p:nvPr/>
        </p:nvSpPr>
        <p:spPr>
          <a:xfrm>
            <a:off x="231400" y="817800"/>
            <a:ext cx="857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compute the distances between each training vectors and the test vector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(3 training vectors → 3 distances to compute)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 txBox="1"/>
          <p:nvPr/>
        </p:nvSpPr>
        <p:spPr>
          <a:xfrm>
            <a:off x="340050" y="1529950"/>
            <a:ext cx="846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Then you are able to establish which is the closest element to the test vector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2" name="Google Shape;442;p34"/>
          <p:cNvGrpSpPr/>
          <p:nvPr/>
        </p:nvGrpSpPr>
        <p:grpSpPr>
          <a:xfrm>
            <a:off x="798650" y="4431225"/>
            <a:ext cx="8033350" cy="415500"/>
            <a:chOff x="798650" y="4431225"/>
            <a:chExt cx="8033350" cy="415500"/>
          </a:xfrm>
        </p:grpSpPr>
        <p:sp>
          <p:nvSpPr>
            <p:cNvPr id="443" name="Google Shape;443;p34"/>
            <p:cNvSpPr txBox="1"/>
            <p:nvPr/>
          </p:nvSpPr>
          <p:spPr>
            <a:xfrm>
              <a:off x="798650" y="4431225"/>
              <a:ext cx="358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4A86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Abstraction Level </a:t>
              </a:r>
              <a:endParaRPr b="1" sz="15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4" name="Google Shape;444;p34"/>
            <p:cNvSpPr txBox="1"/>
            <p:nvPr/>
          </p:nvSpPr>
          <p:spPr>
            <a:xfrm>
              <a:off x="5248800" y="4431225"/>
              <a:ext cx="3583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Very Low</a:t>
              </a:r>
              <a:r>
                <a:rPr b="1" lang="en-GB" sz="1500">
                  <a:solidFill>
                    <a:srgbClr val="FF00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Abstraction Level </a:t>
              </a:r>
              <a:endParaRPr b="1" sz="15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45" name="Google Shape;445;p34"/>
          <p:cNvGrpSpPr/>
          <p:nvPr/>
        </p:nvGrpSpPr>
        <p:grpSpPr>
          <a:xfrm>
            <a:off x="4886175" y="2169675"/>
            <a:ext cx="2892700" cy="1816600"/>
            <a:chOff x="4886175" y="2169675"/>
            <a:chExt cx="2892700" cy="1816600"/>
          </a:xfrm>
        </p:grpSpPr>
        <p:sp>
          <p:nvSpPr>
            <p:cNvPr id="446" name="Google Shape;446;p34"/>
            <p:cNvSpPr/>
            <p:nvPr/>
          </p:nvSpPr>
          <p:spPr>
            <a:xfrm>
              <a:off x="6345175" y="2878975"/>
              <a:ext cx="1107300" cy="1107300"/>
            </a:xfrm>
            <a:prstGeom prst="rect">
              <a:avLst/>
            </a:prstGeom>
            <a:solidFill>
              <a:srgbClr val="000000"/>
            </a:solidFill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3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</a:t>
              </a:r>
              <a:endParaRPr sz="43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447" name="Google Shape;447;p34"/>
            <p:cNvSpPr txBox="1"/>
            <p:nvPr/>
          </p:nvSpPr>
          <p:spPr>
            <a:xfrm>
              <a:off x="6018775" y="2169675"/>
              <a:ext cx="1760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QUANTUM</a:t>
              </a:r>
              <a:endParaRPr b="1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8" name="Google Shape;448;p34"/>
            <p:cNvSpPr txBox="1"/>
            <p:nvPr/>
          </p:nvSpPr>
          <p:spPr>
            <a:xfrm>
              <a:off x="4886175" y="3147963"/>
              <a:ext cx="434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≃</a:t>
              </a:r>
              <a:endParaRPr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449" name="Google Shape;449;p34"/>
          <p:cNvGrpSpPr/>
          <p:nvPr/>
        </p:nvGrpSpPr>
        <p:grpSpPr>
          <a:xfrm>
            <a:off x="937688" y="2154100"/>
            <a:ext cx="3305125" cy="2123024"/>
            <a:chOff x="937688" y="2154100"/>
            <a:chExt cx="3305125" cy="2123024"/>
          </a:xfrm>
        </p:grpSpPr>
        <p:sp>
          <p:nvSpPr>
            <p:cNvPr id="450" name="Google Shape;450;p34"/>
            <p:cNvSpPr txBox="1"/>
            <p:nvPr/>
          </p:nvSpPr>
          <p:spPr>
            <a:xfrm>
              <a:off x="1710200" y="2154100"/>
              <a:ext cx="1760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CLASSICAL</a:t>
              </a:r>
              <a:endParaRPr b="1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51" name="Google Shape;45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7688" y="2569599"/>
              <a:ext cx="3305125" cy="1707525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35"/>
          <p:cNvCxnSpPr/>
          <p:nvPr/>
        </p:nvCxnSpPr>
        <p:spPr>
          <a:xfrm>
            <a:off x="0" y="570725"/>
            <a:ext cx="6213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7" name="Google Shape;457;p35"/>
          <p:cNvSpPr txBox="1"/>
          <p:nvPr/>
        </p:nvSpPr>
        <p:spPr>
          <a:xfrm>
            <a:off x="0" y="139025"/>
            <a:ext cx="61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Distance Based Classifier </a:t>
            </a:r>
            <a:r>
              <a:rPr b="1"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(by Schuld, Fingerhuth, Petruccione)</a:t>
            </a:r>
            <a:endParaRPr b="1"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35"/>
          <p:cNvPicPr preferRelativeResize="0"/>
          <p:nvPr/>
        </p:nvPicPr>
        <p:blipFill rotWithShape="1">
          <a:blip r:embed="rId3">
            <a:alphaModFix/>
          </a:blip>
          <a:srcRect b="65480" l="26524" r="0" t="0"/>
          <a:stretch/>
        </p:blipFill>
        <p:spPr>
          <a:xfrm>
            <a:off x="0" y="3368000"/>
            <a:ext cx="3257550" cy="1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62910"/>
            <a:ext cx="9144000" cy="218568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/>
          <p:nvPr/>
        </p:nvSpPr>
        <p:spPr>
          <a:xfrm>
            <a:off x="1465575" y="3337850"/>
            <a:ext cx="4803300" cy="177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6318075" y="3337850"/>
            <a:ext cx="562500" cy="177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5"/>
          <p:cNvSpPr/>
          <p:nvPr/>
        </p:nvSpPr>
        <p:spPr>
          <a:xfrm>
            <a:off x="6984225" y="3337850"/>
            <a:ext cx="1341900" cy="177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164725" y="694263"/>
            <a:ext cx="84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Computing algorithms can be splitted in 3 phases:</a:t>
            </a:r>
            <a:endParaRPr b="1" sz="18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1566250" y="1127100"/>
            <a:ext cx="846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"/>
              <a:buChar char="-"/>
            </a:pPr>
            <a:r>
              <a:rPr b="1" lang="en-GB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Quantum Data Encoding </a:t>
            </a:r>
            <a:endParaRPr b="1"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.e. Encodes classical bits into quantum bits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1545200" y="1825000"/>
            <a:ext cx="846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-"/>
            </a:pPr>
            <a:r>
              <a:rPr b="1" lang="en-GB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Quantum Computation 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i.e. Computes (such as computing distances)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1545200" y="2434600"/>
            <a:ext cx="846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Montserrat"/>
              <a:buChar char="-"/>
            </a:pPr>
            <a:r>
              <a:rPr b="1" lang="en-GB" sz="18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Measurement</a:t>
            </a:r>
            <a:endParaRPr b="1" sz="18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i.e. Converts the “quantum-solution” into the “classical one”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8" name="Google Shape;468;p35"/>
          <p:cNvGrpSpPr/>
          <p:nvPr/>
        </p:nvGrpSpPr>
        <p:grpSpPr>
          <a:xfrm>
            <a:off x="6318075" y="3337721"/>
            <a:ext cx="2008050" cy="1775430"/>
            <a:chOff x="6318075" y="3337850"/>
            <a:chExt cx="2008050" cy="1805400"/>
          </a:xfrm>
        </p:grpSpPr>
        <p:sp>
          <p:nvSpPr>
            <p:cNvPr id="469" name="Google Shape;469;p35"/>
            <p:cNvSpPr/>
            <p:nvPr/>
          </p:nvSpPr>
          <p:spPr>
            <a:xfrm>
              <a:off x="6318075" y="3337850"/>
              <a:ext cx="562500" cy="1805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6984225" y="3337850"/>
              <a:ext cx="1341900" cy="18054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36"/>
          <p:cNvCxnSpPr/>
          <p:nvPr/>
        </p:nvCxnSpPr>
        <p:spPr>
          <a:xfrm>
            <a:off x="0" y="570725"/>
            <a:ext cx="3933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6" name="Google Shape;476;p36"/>
          <p:cNvSpPr txBox="1"/>
          <p:nvPr/>
        </p:nvSpPr>
        <p:spPr>
          <a:xfrm>
            <a:off x="0" y="62825"/>
            <a:ext cx="374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Quantum Data Encoding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1235050" y="709825"/>
            <a:ext cx="650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try to understand what’s happening...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8" name="Google Shape;4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4">
            <a:alphaModFix/>
          </a:blip>
          <a:srcRect b="0" l="-772" r="31221" t="0"/>
          <a:stretch/>
        </p:blipFill>
        <p:spPr>
          <a:xfrm>
            <a:off x="1332275" y="1412950"/>
            <a:ext cx="6311050" cy="21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36"/>
          <p:cNvGrpSpPr/>
          <p:nvPr/>
        </p:nvGrpSpPr>
        <p:grpSpPr>
          <a:xfrm>
            <a:off x="2535600" y="1510125"/>
            <a:ext cx="2199000" cy="3017700"/>
            <a:chOff x="2535600" y="1510125"/>
            <a:chExt cx="2199000" cy="3017700"/>
          </a:xfrm>
        </p:grpSpPr>
        <p:cxnSp>
          <p:nvCxnSpPr>
            <p:cNvPr id="481" name="Google Shape;481;p36"/>
            <p:cNvCxnSpPr/>
            <p:nvPr/>
          </p:nvCxnSpPr>
          <p:spPr>
            <a:xfrm flipH="1" rot="10800000">
              <a:off x="3709500" y="3803325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2" name="Google Shape;482;p36"/>
            <p:cNvSpPr txBox="1"/>
            <p:nvPr/>
          </p:nvSpPr>
          <p:spPr>
            <a:xfrm>
              <a:off x="2535600" y="4173825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test vector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83" name="Google Shape;483;p36"/>
            <p:cNvCxnSpPr/>
            <p:nvPr/>
          </p:nvCxnSpPr>
          <p:spPr>
            <a:xfrm>
              <a:off x="336590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36"/>
            <p:cNvCxnSpPr/>
            <p:nvPr/>
          </p:nvCxnSpPr>
          <p:spPr>
            <a:xfrm>
              <a:off x="40727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5" name="Google Shape;485;p36"/>
            <p:cNvSpPr/>
            <p:nvPr/>
          </p:nvSpPr>
          <p:spPr>
            <a:xfrm rot="-5400000">
              <a:off x="3609925" y="3265375"/>
              <a:ext cx="210300" cy="750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86" name="Google Shape;486;p36"/>
          <p:cNvGrpSpPr/>
          <p:nvPr/>
        </p:nvGrpSpPr>
        <p:grpSpPr>
          <a:xfrm>
            <a:off x="4212000" y="1510125"/>
            <a:ext cx="2199000" cy="3059900"/>
            <a:chOff x="4212000" y="1510125"/>
            <a:chExt cx="2199000" cy="3059900"/>
          </a:xfrm>
        </p:grpSpPr>
        <p:cxnSp>
          <p:nvCxnSpPr>
            <p:cNvPr id="487" name="Google Shape;487;p36"/>
            <p:cNvCxnSpPr/>
            <p:nvPr/>
          </p:nvCxnSpPr>
          <p:spPr>
            <a:xfrm flipH="1" rot="10800000">
              <a:off x="5309700" y="3803325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8" name="Google Shape;488;p36"/>
            <p:cNvSpPr txBox="1"/>
            <p:nvPr/>
          </p:nvSpPr>
          <p:spPr>
            <a:xfrm>
              <a:off x="4212000" y="4216025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training_0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89" name="Google Shape;489;p36"/>
            <p:cNvCxnSpPr/>
            <p:nvPr/>
          </p:nvCxnSpPr>
          <p:spPr>
            <a:xfrm>
              <a:off x="50633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36"/>
            <p:cNvCxnSpPr/>
            <p:nvPr/>
          </p:nvCxnSpPr>
          <p:spPr>
            <a:xfrm>
              <a:off x="55967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1" name="Google Shape;491;p36"/>
            <p:cNvSpPr/>
            <p:nvPr/>
          </p:nvSpPr>
          <p:spPr>
            <a:xfrm rot="-5400000">
              <a:off x="5206700" y="3391525"/>
              <a:ext cx="210300" cy="498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92" name="Google Shape;492;p36"/>
          <p:cNvGrpSpPr/>
          <p:nvPr/>
        </p:nvGrpSpPr>
        <p:grpSpPr>
          <a:xfrm>
            <a:off x="5604625" y="1510125"/>
            <a:ext cx="2199000" cy="3058175"/>
            <a:chOff x="5604625" y="1510125"/>
            <a:chExt cx="2199000" cy="3058175"/>
          </a:xfrm>
        </p:grpSpPr>
        <p:cxnSp>
          <p:nvCxnSpPr>
            <p:cNvPr id="493" name="Google Shape;493;p36"/>
            <p:cNvCxnSpPr/>
            <p:nvPr/>
          </p:nvCxnSpPr>
          <p:spPr>
            <a:xfrm>
              <a:off x="70445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6"/>
            <p:cNvCxnSpPr/>
            <p:nvPr/>
          </p:nvCxnSpPr>
          <p:spPr>
            <a:xfrm flipH="1" rot="10800000">
              <a:off x="6604850" y="3793875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5" name="Google Shape;495;p36"/>
            <p:cNvSpPr txBox="1"/>
            <p:nvPr/>
          </p:nvSpPr>
          <p:spPr>
            <a:xfrm>
              <a:off x="5604625" y="4214300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training_1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 rot="-5400000">
              <a:off x="6520850" y="3248425"/>
              <a:ext cx="210300" cy="7842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cxnSp>
          <p:nvCxnSpPr>
            <p:cNvPr id="497" name="Google Shape;497;p36"/>
            <p:cNvCxnSpPr/>
            <p:nvPr/>
          </p:nvCxnSpPr>
          <p:spPr>
            <a:xfrm>
              <a:off x="62063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37"/>
          <p:cNvCxnSpPr/>
          <p:nvPr/>
        </p:nvCxnSpPr>
        <p:spPr>
          <a:xfrm>
            <a:off x="0" y="570725"/>
            <a:ext cx="2557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3" name="Google Shape;503;p37"/>
          <p:cNvSpPr txBox="1"/>
          <p:nvPr/>
        </p:nvSpPr>
        <p:spPr>
          <a:xfrm>
            <a:off x="0" y="62825"/>
            <a:ext cx="26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 in memory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4" name="Google Shape;5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7"/>
          <p:cNvPicPr preferRelativeResize="0"/>
          <p:nvPr/>
        </p:nvPicPr>
        <p:blipFill rotWithShape="1">
          <a:blip r:embed="rId4">
            <a:alphaModFix/>
          </a:blip>
          <a:srcRect b="0" l="-772" r="31221" t="0"/>
          <a:stretch/>
        </p:blipFill>
        <p:spPr>
          <a:xfrm>
            <a:off x="1027475" y="727150"/>
            <a:ext cx="6311050" cy="21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7"/>
          <p:cNvGrpSpPr/>
          <p:nvPr/>
        </p:nvGrpSpPr>
        <p:grpSpPr>
          <a:xfrm>
            <a:off x="2230800" y="824325"/>
            <a:ext cx="2199000" cy="3059888"/>
            <a:chOff x="2535600" y="1510125"/>
            <a:chExt cx="2199000" cy="3059888"/>
          </a:xfrm>
        </p:grpSpPr>
        <p:cxnSp>
          <p:nvCxnSpPr>
            <p:cNvPr id="507" name="Google Shape;507;p37"/>
            <p:cNvCxnSpPr/>
            <p:nvPr/>
          </p:nvCxnSpPr>
          <p:spPr>
            <a:xfrm flipH="1" rot="10800000">
              <a:off x="3709500" y="3803325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8" name="Google Shape;508;p37"/>
            <p:cNvSpPr txBox="1"/>
            <p:nvPr/>
          </p:nvSpPr>
          <p:spPr>
            <a:xfrm>
              <a:off x="2535600" y="4216013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test vector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09" name="Google Shape;509;p37"/>
            <p:cNvCxnSpPr/>
            <p:nvPr/>
          </p:nvCxnSpPr>
          <p:spPr>
            <a:xfrm>
              <a:off x="336590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37"/>
            <p:cNvCxnSpPr/>
            <p:nvPr/>
          </p:nvCxnSpPr>
          <p:spPr>
            <a:xfrm>
              <a:off x="40727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1" name="Google Shape;511;p37"/>
            <p:cNvSpPr/>
            <p:nvPr/>
          </p:nvSpPr>
          <p:spPr>
            <a:xfrm rot="-5400000">
              <a:off x="3609925" y="3265375"/>
              <a:ext cx="210300" cy="750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512" name="Google Shape;512;p37"/>
          <p:cNvGrpSpPr/>
          <p:nvPr/>
        </p:nvGrpSpPr>
        <p:grpSpPr>
          <a:xfrm>
            <a:off x="3907200" y="824325"/>
            <a:ext cx="2199000" cy="3059900"/>
            <a:chOff x="4212000" y="1510125"/>
            <a:chExt cx="2199000" cy="3059900"/>
          </a:xfrm>
        </p:grpSpPr>
        <p:cxnSp>
          <p:nvCxnSpPr>
            <p:cNvPr id="513" name="Google Shape;513;p37"/>
            <p:cNvCxnSpPr/>
            <p:nvPr/>
          </p:nvCxnSpPr>
          <p:spPr>
            <a:xfrm flipH="1" rot="10800000">
              <a:off x="5309700" y="3803325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4" name="Google Shape;514;p37"/>
            <p:cNvSpPr txBox="1"/>
            <p:nvPr/>
          </p:nvSpPr>
          <p:spPr>
            <a:xfrm>
              <a:off x="4212000" y="4216025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training_0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15" name="Google Shape;515;p37"/>
            <p:cNvCxnSpPr/>
            <p:nvPr/>
          </p:nvCxnSpPr>
          <p:spPr>
            <a:xfrm>
              <a:off x="50633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7"/>
            <p:cNvCxnSpPr/>
            <p:nvPr/>
          </p:nvCxnSpPr>
          <p:spPr>
            <a:xfrm>
              <a:off x="55967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7" name="Google Shape;517;p37"/>
            <p:cNvSpPr/>
            <p:nvPr/>
          </p:nvSpPr>
          <p:spPr>
            <a:xfrm rot="-5400000">
              <a:off x="5206700" y="3391525"/>
              <a:ext cx="210300" cy="498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518" name="Google Shape;518;p37"/>
          <p:cNvGrpSpPr/>
          <p:nvPr/>
        </p:nvGrpSpPr>
        <p:grpSpPr>
          <a:xfrm>
            <a:off x="5319950" y="824325"/>
            <a:ext cx="2199000" cy="3078700"/>
            <a:chOff x="5624750" y="1510125"/>
            <a:chExt cx="2199000" cy="3078700"/>
          </a:xfrm>
        </p:grpSpPr>
        <p:cxnSp>
          <p:nvCxnSpPr>
            <p:cNvPr id="519" name="Google Shape;519;p37"/>
            <p:cNvCxnSpPr/>
            <p:nvPr/>
          </p:nvCxnSpPr>
          <p:spPr>
            <a:xfrm flipH="1" rot="10800000">
              <a:off x="6624975" y="3814400"/>
              <a:ext cx="3600" cy="370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37"/>
            <p:cNvSpPr txBox="1"/>
            <p:nvPr/>
          </p:nvSpPr>
          <p:spPr>
            <a:xfrm>
              <a:off x="5624750" y="4234825"/>
              <a:ext cx="219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training_1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21" name="Google Shape;521;p37"/>
            <p:cNvCxnSpPr/>
            <p:nvPr/>
          </p:nvCxnSpPr>
          <p:spPr>
            <a:xfrm>
              <a:off x="7044550" y="1510125"/>
              <a:ext cx="0" cy="195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2" name="Google Shape;522;p37"/>
            <p:cNvSpPr/>
            <p:nvPr/>
          </p:nvSpPr>
          <p:spPr>
            <a:xfrm rot="-5400000">
              <a:off x="6543550" y="3271075"/>
              <a:ext cx="210300" cy="738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523" name="Google Shape;523;p37"/>
          <p:cNvGrpSpPr/>
          <p:nvPr/>
        </p:nvGrpSpPr>
        <p:grpSpPr>
          <a:xfrm>
            <a:off x="2648400" y="957025"/>
            <a:ext cx="4659200" cy="1741300"/>
            <a:chOff x="2648400" y="957025"/>
            <a:chExt cx="4659200" cy="1741300"/>
          </a:xfrm>
        </p:grpSpPr>
        <p:sp>
          <p:nvSpPr>
            <p:cNvPr id="524" name="Google Shape;524;p37"/>
            <p:cNvSpPr/>
            <p:nvPr/>
          </p:nvSpPr>
          <p:spPr>
            <a:xfrm>
              <a:off x="2648400" y="957025"/>
              <a:ext cx="418200" cy="438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791400" y="957025"/>
              <a:ext cx="942300" cy="881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371275" y="1365025"/>
              <a:ext cx="524700" cy="490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6782900" y="1430825"/>
              <a:ext cx="524700" cy="1267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7"/>
          <p:cNvSpPr txBox="1"/>
          <p:nvPr/>
        </p:nvSpPr>
        <p:spPr>
          <a:xfrm>
            <a:off x="1499650" y="4251000"/>
            <a:ext cx="650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try to visualize what is happening…</a:t>
            </a:r>
            <a:endParaRPr b="1" sz="15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9" name="Google Shape;529;p37"/>
          <p:cNvCxnSpPr/>
          <p:nvPr/>
        </p:nvCxnSpPr>
        <p:spPr>
          <a:xfrm>
            <a:off x="5977750" y="900525"/>
            <a:ext cx="0" cy="195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38"/>
          <p:cNvCxnSpPr/>
          <p:nvPr/>
        </p:nvCxnSpPr>
        <p:spPr>
          <a:xfrm>
            <a:off x="0" y="570725"/>
            <a:ext cx="49926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535" name="Google Shape;5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175" y="62825"/>
            <a:ext cx="632189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8"/>
          <p:cNvPicPr preferRelativeResize="0"/>
          <p:nvPr/>
        </p:nvPicPr>
        <p:blipFill rotWithShape="1">
          <a:blip r:embed="rId5">
            <a:alphaModFix/>
          </a:blip>
          <a:srcRect b="0" l="-772" r="31221" t="0"/>
          <a:stretch/>
        </p:blipFill>
        <p:spPr>
          <a:xfrm>
            <a:off x="35175" y="1007650"/>
            <a:ext cx="3549425" cy="122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38"/>
          <p:cNvGrpSpPr/>
          <p:nvPr/>
        </p:nvGrpSpPr>
        <p:grpSpPr>
          <a:xfrm>
            <a:off x="3765250" y="4746538"/>
            <a:ext cx="5259000" cy="176400"/>
            <a:chOff x="3765250" y="4746538"/>
            <a:chExt cx="5259000" cy="176400"/>
          </a:xfrm>
        </p:grpSpPr>
        <p:sp>
          <p:nvSpPr>
            <p:cNvPr id="539" name="Google Shape;539;p38"/>
            <p:cNvSpPr/>
            <p:nvPr/>
          </p:nvSpPr>
          <p:spPr>
            <a:xfrm>
              <a:off x="3765250" y="4746538"/>
              <a:ext cx="763200" cy="1764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908250" y="4746538"/>
              <a:ext cx="763200" cy="176400"/>
            </a:xfrm>
            <a:prstGeom prst="rect">
              <a:avLst/>
            </a:prstGeom>
            <a:solidFill>
              <a:srgbClr val="98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7118050" y="4746538"/>
              <a:ext cx="763200" cy="176400"/>
            </a:xfrm>
            <a:prstGeom prst="rect">
              <a:avLst/>
            </a:prstGeom>
            <a:solidFill>
              <a:srgbClr val="1155CC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8261050" y="4746538"/>
              <a:ext cx="763200" cy="176400"/>
            </a:xfrm>
            <a:prstGeom prst="rect">
              <a:avLst/>
            </a:prstGeom>
            <a:solidFill>
              <a:srgbClr val="9900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85975" y="2571750"/>
            <a:ext cx="3742395" cy="1884575"/>
            <a:chOff x="85975" y="2571750"/>
            <a:chExt cx="3742395" cy="1884575"/>
          </a:xfrm>
        </p:grpSpPr>
        <p:grpSp>
          <p:nvGrpSpPr>
            <p:cNvPr id="544" name="Google Shape;544;p38"/>
            <p:cNvGrpSpPr/>
            <p:nvPr/>
          </p:nvGrpSpPr>
          <p:grpSpPr>
            <a:xfrm>
              <a:off x="85975" y="2571750"/>
              <a:ext cx="3742395" cy="1884575"/>
              <a:chOff x="85975" y="2571750"/>
              <a:chExt cx="3742395" cy="1884575"/>
            </a:xfrm>
          </p:grpSpPr>
          <p:pic>
            <p:nvPicPr>
              <p:cNvPr id="545" name="Google Shape;545;p3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975" y="2571750"/>
                <a:ext cx="3742395" cy="1884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6" name="Google Shape;546;p38"/>
              <p:cNvSpPr txBox="1"/>
              <p:nvPr/>
            </p:nvSpPr>
            <p:spPr>
              <a:xfrm>
                <a:off x="1237650" y="4068675"/>
                <a:ext cx="9327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Training_0</a:t>
                </a:r>
                <a:endParaRPr b="1" sz="300" u="sng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" name="Google Shape;547;p38"/>
              <p:cNvSpPr txBox="1"/>
              <p:nvPr/>
            </p:nvSpPr>
            <p:spPr>
              <a:xfrm>
                <a:off x="1890650" y="4068675"/>
                <a:ext cx="1158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Vector</a:t>
                </a:r>
                <a:endParaRPr b="1" sz="200" u="sng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48" name="Google Shape;548;p38"/>
            <p:cNvSpPr txBox="1"/>
            <p:nvPr/>
          </p:nvSpPr>
          <p:spPr>
            <a:xfrm>
              <a:off x="428675" y="4061025"/>
              <a:ext cx="932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Training_1</a:t>
              </a:r>
              <a:endParaRPr b="1" sz="3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38"/>
            <p:cNvSpPr txBox="1"/>
            <p:nvPr/>
          </p:nvSpPr>
          <p:spPr>
            <a:xfrm>
              <a:off x="2652650" y="4068675"/>
              <a:ext cx="115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 Vector</a:t>
              </a:r>
              <a:endParaRPr b="1" sz="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50" name="Google Shape;550;p38"/>
          <p:cNvSpPr txBox="1"/>
          <p:nvPr/>
        </p:nvSpPr>
        <p:spPr>
          <a:xfrm>
            <a:off x="0" y="62825"/>
            <a:ext cx="502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Quantum Tree - Encoding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105175" y="1633850"/>
            <a:ext cx="3513000" cy="22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9"/>
          <p:cNvPicPr preferRelativeResize="0"/>
          <p:nvPr/>
        </p:nvPicPr>
        <p:blipFill rotWithShape="1">
          <a:blip r:embed="rId4">
            <a:alphaModFix/>
          </a:blip>
          <a:srcRect b="0" l="-774" r="24104" t="0"/>
          <a:stretch/>
        </p:blipFill>
        <p:spPr>
          <a:xfrm>
            <a:off x="256750" y="1437275"/>
            <a:ext cx="3912724" cy="1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9"/>
          <p:cNvSpPr/>
          <p:nvPr/>
        </p:nvSpPr>
        <p:spPr>
          <a:xfrm>
            <a:off x="3783825" y="1530550"/>
            <a:ext cx="385500" cy="98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39"/>
          <p:cNvPicPr preferRelativeResize="0"/>
          <p:nvPr/>
        </p:nvPicPr>
        <p:blipFill rotWithShape="1">
          <a:blip r:embed="rId5">
            <a:alphaModFix/>
          </a:blip>
          <a:srcRect b="0" l="5108" r="5108" t="0"/>
          <a:stretch/>
        </p:blipFill>
        <p:spPr>
          <a:xfrm>
            <a:off x="4572000" y="925625"/>
            <a:ext cx="4165300" cy="35508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39"/>
          <p:cNvSpPr txBox="1"/>
          <p:nvPr/>
        </p:nvSpPr>
        <p:spPr>
          <a:xfrm>
            <a:off x="3352800" y="4476525"/>
            <a:ext cx="650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Hadamard Effect</a:t>
            </a:r>
            <a:endParaRPr b="1" sz="15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39"/>
          <p:cNvSpPr txBox="1"/>
          <p:nvPr/>
        </p:nvSpPr>
        <p:spPr>
          <a:xfrm>
            <a:off x="256750" y="2974975"/>
            <a:ext cx="4418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The Hadamard Clashes/Compares:</a:t>
            </a:r>
            <a:endParaRPr b="1" sz="1600" u="sng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Training_0 and Test (class 0)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-"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Training_1 and Test </a:t>
            </a: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(class 1)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         In one single shot!</a:t>
            </a:r>
            <a:endParaRPr b="1" sz="1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2" name="Google Shape;562;p39"/>
          <p:cNvCxnSpPr/>
          <p:nvPr/>
        </p:nvCxnSpPr>
        <p:spPr>
          <a:xfrm>
            <a:off x="0" y="570725"/>
            <a:ext cx="49926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3" name="Google Shape;563;p39"/>
          <p:cNvSpPr txBox="1"/>
          <p:nvPr/>
        </p:nvSpPr>
        <p:spPr>
          <a:xfrm>
            <a:off x="0" y="62825"/>
            <a:ext cx="502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Quantum Tree - Computing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40"/>
          <p:cNvCxnSpPr/>
          <p:nvPr/>
        </p:nvCxnSpPr>
        <p:spPr>
          <a:xfrm>
            <a:off x="0" y="570725"/>
            <a:ext cx="271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9" name="Google Shape;569;p40"/>
          <p:cNvSpPr txBox="1"/>
          <p:nvPr/>
        </p:nvSpPr>
        <p:spPr>
          <a:xfrm>
            <a:off x="0" y="62825"/>
            <a:ext cx="272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MEASUREMENT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40"/>
          <p:cNvGrpSpPr/>
          <p:nvPr/>
        </p:nvGrpSpPr>
        <p:grpSpPr>
          <a:xfrm>
            <a:off x="623987" y="1140675"/>
            <a:ext cx="4362027" cy="3200400"/>
            <a:chOff x="1843187" y="1064475"/>
            <a:chExt cx="4362027" cy="3200400"/>
          </a:xfrm>
        </p:grpSpPr>
        <p:pic>
          <p:nvPicPr>
            <p:cNvPr id="572" name="Google Shape;57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3187" y="1064475"/>
              <a:ext cx="4362027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40"/>
            <p:cNvSpPr/>
            <p:nvPr/>
          </p:nvSpPr>
          <p:spPr>
            <a:xfrm>
              <a:off x="3013625" y="3951725"/>
              <a:ext cx="230100" cy="12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223425" y="3951725"/>
              <a:ext cx="230100" cy="12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3644125" y="1120225"/>
              <a:ext cx="2114700" cy="16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0"/>
          <p:cNvSpPr txBox="1"/>
          <p:nvPr/>
        </p:nvSpPr>
        <p:spPr>
          <a:xfrm>
            <a:off x="5228525" y="1074675"/>
            <a:ext cx="37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does it mean?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5193675" y="1780763"/>
            <a:ext cx="377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Short Story</a:t>
            </a:r>
            <a:endParaRPr b="1" sz="17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test belongs to class 0</a:t>
            </a:r>
            <a:endParaRPr sz="17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5193675" y="2686950"/>
            <a:ext cx="37779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truth:</a:t>
            </a:r>
            <a:endParaRPr b="1" sz="16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Running the algorithm 10 times: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-"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 times the algorithm classifies the test in class 0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-"/>
            </a:pPr>
            <a:r>
              <a:rPr lang="en-GB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times the algorithm classifies the test in class 1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p41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84" name="Google Shape;584;p41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5" name="Google Shape;5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41"/>
          <p:cNvGrpSpPr/>
          <p:nvPr/>
        </p:nvGrpSpPr>
        <p:grpSpPr>
          <a:xfrm>
            <a:off x="1420900" y="897150"/>
            <a:ext cx="6505500" cy="1579525"/>
            <a:chOff x="1420900" y="516150"/>
            <a:chExt cx="6505500" cy="1579525"/>
          </a:xfrm>
        </p:grpSpPr>
        <p:sp>
          <p:nvSpPr>
            <p:cNvPr id="587" name="Google Shape;587;p41"/>
            <p:cNvSpPr txBox="1"/>
            <p:nvPr/>
          </p:nvSpPr>
          <p:spPr>
            <a:xfrm>
              <a:off x="1420900" y="516150"/>
              <a:ext cx="65055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</a:t>
              </a:r>
              <a:r>
                <a:rPr b="1" lang="en-GB" sz="2100">
                  <a:solidFill>
                    <a:srgbClr val="FF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b="1" lang="en-GB" sz="1500">
                  <a:solidFill>
                    <a:srgbClr val="FFFF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LL THAT GLITTERS IS NOT GOLD</a:t>
              </a:r>
              <a:r>
                <a:rPr b="1" lang="en-GB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”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a.k.a. “Non è tutto oro ciò che luccica”</a:t>
              </a:r>
              <a:endParaRPr b="1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88" name="Google Shape;58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3637" y="1195650"/>
              <a:ext cx="900025" cy="9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41"/>
          <p:cNvGrpSpPr/>
          <p:nvPr/>
        </p:nvGrpSpPr>
        <p:grpSpPr>
          <a:xfrm>
            <a:off x="486638" y="2504325"/>
            <a:ext cx="8160388" cy="1706100"/>
            <a:chOff x="486638" y="2123325"/>
            <a:chExt cx="8160388" cy="1706100"/>
          </a:xfrm>
        </p:grpSpPr>
        <p:sp>
          <p:nvSpPr>
            <p:cNvPr id="590" name="Google Shape;590;p41"/>
            <p:cNvSpPr txBox="1"/>
            <p:nvPr/>
          </p:nvSpPr>
          <p:spPr>
            <a:xfrm>
              <a:off x="2141525" y="2880525"/>
              <a:ext cx="650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deeper the circuit, the more unreliable the qubits are.</a:t>
              </a:r>
              <a:endParaRPr b="1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1" name="Google Shape;591;p41"/>
            <p:cNvSpPr txBox="1"/>
            <p:nvPr/>
          </p:nvSpPr>
          <p:spPr>
            <a:xfrm>
              <a:off x="2141525" y="2123325"/>
              <a:ext cx="65055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Quantum Computers suffers from the “decoherence problem”</a:t>
              </a:r>
              <a:endParaRPr b="1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500"/>
                <a:buFont typeface="Montserrat"/>
                <a:buChar char="●"/>
              </a:pPr>
              <a:r>
                <a:rPr b="1" lang="en-GB" sz="1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b="1" lang="en-GB" sz="1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.e. qubits gets corrupted very quickly</a:t>
              </a:r>
              <a:endParaRPr b="1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2" name="Google Shape;592;p41"/>
            <p:cNvSpPr txBox="1"/>
            <p:nvPr/>
          </p:nvSpPr>
          <p:spPr>
            <a:xfrm>
              <a:off x="2141525" y="3413925"/>
              <a:ext cx="650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encoding phase “deeps” the circuit a lot → </a:t>
              </a:r>
              <a:r>
                <a:rPr b="1" lang="en-GB" sz="1500" u="sng">
                  <a:solidFill>
                    <a:srgbClr val="FF99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decoherence</a:t>
              </a:r>
              <a:endParaRPr b="1" sz="1500" u="sng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93" name="Google Shape;59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6638" y="2408350"/>
              <a:ext cx="1141422" cy="11414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5"/>
          <p:cNvCxnSpPr/>
          <p:nvPr/>
        </p:nvCxnSpPr>
        <p:spPr>
          <a:xfrm>
            <a:off x="0" y="570725"/>
            <a:ext cx="12123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" name="Google Shape;88;p15"/>
          <p:cNvSpPr txBox="1"/>
          <p:nvPr/>
        </p:nvSpPr>
        <p:spPr>
          <a:xfrm>
            <a:off x="70200" y="92375"/>
            <a:ext cx="26505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Bit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806900" y="957975"/>
            <a:ext cx="2854700" cy="2413975"/>
            <a:chOff x="806900" y="957975"/>
            <a:chExt cx="2854700" cy="2413975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806900" y="2864050"/>
              <a:ext cx="862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chemeClr val="accent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sz="30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1231675" y="957975"/>
              <a:ext cx="1923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Bit</a:t>
              </a:r>
              <a:endParaRPr sz="2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94" name="Google Shape;94;p15"/>
            <p:cNvCxnSpPr>
              <a:stCxn id="93" idx="2"/>
              <a:endCxn id="95" idx="0"/>
            </p:cNvCxnSpPr>
            <p:nvPr/>
          </p:nvCxnSpPr>
          <p:spPr>
            <a:xfrm>
              <a:off x="2193325" y="1465875"/>
              <a:ext cx="1037100" cy="139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" name="Google Shape;95;p15"/>
            <p:cNvSpPr txBox="1"/>
            <p:nvPr/>
          </p:nvSpPr>
          <p:spPr>
            <a:xfrm>
              <a:off x="2799100" y="2864050"/>
              <a:ext cx="862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chemeClr val="accent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30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96" name="Google Shape;96;p15"/>
            <p:cNvCxnSpPr>
              <a:stCxn id="93" idx="2"/>
              <a:endCxn id="92" idx="0"/>
            </p:cNvCxnSpPr>
            <p:nvPr/>
          </p:nvCxnSpPr>
          <p:spPr>
            <a:xfrm flipH="1">
              <a:off x="1238125" y="1465875"/>
              <a:ext cx="955200" cy="1398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7" name="Google Shape;97;p15"/>
          <p:cNvSpPr txBox="1"/>
          <p:nvPr/>
        </p:nvSpPr>
        <p:spPr>
          <a:xfrm>
            <a:off x="4702025" y="1049075"/>
            <a:ext cx="4036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01010101010101111110010011001010101010100101010100101010101010101000100000101101010101010101010101111110101010100110101010101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		….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010100000000001011111111111111110101010101010101010101010101010101010101010101101001100011010101011010101010101101010101010110101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4791300" y="2742275"/>
            <a:ext cx="3572325" cy="2179487"/>
            <a:chOff x="4791300" y="2742275"/>
            <a:chExt cx="3572325" cy="2179487"/>
          </a:xfrm>
        </p:grpSpPr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1300" y="3371963"/>
              <a:ext cx="1549800" cy="154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26525" y="3411963"/>
              <a:ext cx="1037100" cy="1469785"/>
            </a:xfrm>
            <a:prstGeom prst="rect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1" name="Google Shape;101;p15"/>
            <p:cNvSpPr/>
            <p:nvPr/>
          </p:nvSpPr>
          <p:spPr>
            <a:xfrm>
              <a:off x="6559025" y="2742275"/>
              <a:ext cx="434400" cy="6174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2"/>
          <p:cNvPicPr preferRelativeResize="0"/>
          <p:nvPr/>
        </p:nvPicPr>
        <p:blipFill rotWithShape="1">
          <a:blip r:embed="rId3">
            <a:alphaModFix/>
          </a:blip>
          <a:srcRect b="42844" l="3958" r="5247" t="2721"/>
          <a:stretch/>
        </p:blipFill>
        <p:spPr>
          <a:xfrm rot="5400000">
            <a:off x="-1032087" y="1016386"/>
            <a:ext cx="5146999" cy="311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2"/>
          <p:cNvSpPr/>
          <p:nvPr/>
        </p:nvSpPr>
        <p:spPr>
          <a:xfrm>
            <a:off x="3105075" y="-976300"/>
            <a:ext cx="6079200" cy="209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42"/>
          <p:cNvPicPr preferRelativeResize="0"/>
          <p:nvPr/>
        </p:nvPicPr>
        <p:blipFill rotWithShape="1">
          <a:blip r:embed="rId4">
            <a:alphaModFix/>
          </a:blip>
          <a:srcRect b="261" l="3957" r="69172" t="2716"/>
          <a:stretch/>
        </p:blipFill>
        <p:spPr>
          <a:xfrm rot="-5399994">
            <a:off x="5131976" y="-2925997"/>
            <a:ext cx="2028274" cy="6065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42"/>
          <p:cNvGrpSpPr/>
          <p:nvPr/>
        </p:nvGrpSpPr>
        <p:grpSpPr>
          <a:xfrm>
            <a:off x="430575" y="465850"/>
            <a:ext cx="4130863" cy="641084"/>
            <a:chOff x="1802158" y="1380258"/>
            <a:chExt cx="5813204" cy="585091"/>
          </a:xfrm>
        </p:grpSpPr>
        <p:sp>
          <p:nvSpPr>
            <p:cNvPr id="602" name="Google Shape;602;p42"/>
            <p:cNvSpPr/>
            <p:nvPr/>
          </p:nvSpPr>
          <p:spPr>
            <a:xfrm>
              <a:off x="5552262" y="1380349"/>
              <a:ext cx="2063100" cy="5850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802158" y="1380258"/>
              <a:ext cx="3750000" cy="585000"/>
            </a:xfrm>
            <a:prstGeom prst="rect">
              <a:avLst/>
            </a:prstGeom>
            <a:solidFill>
              <a:srgbClr val="000000"/>
            </a:solidFill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4" name="Google Shape;604;p42"/>
          <p:cNvCxnSpPr/>
          <p:nvPr/>
        </p:nvCxnSpPr>
        <p:spPr>
          <a:xfrm>
            <a:off x="3105085" y="-61900"/>
            <a:ext cx="0" cy="527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2"/>
          <p:cNvSpPr txBox="1"/>
          <p:nvPr>
            <p:ph type="ctrTitle"/>
          </p:nvPr>
        </p:nvSpPr>
        <p:spPr>
          <a:xfrm>
            <a:off x="371050" y="536000"/>
            <a:ext cx="41904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Montserrat"/>
                <a:ea typeface="Montserrat"/>
                <a:cs typeface="Montserrat"/>
                <a:sym typeface="Montserrat"/>
              </a:rPr>
              <a:t>QUESTION   </a:t>
            </a:r>
            <a:r>
              <a:rPr b="1" lang="en-GB" sz="3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TIME!</a:t>
            </a:r>
            <a:endParaRPr b="1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42"/>
          <p:cNvSpPr/>
          <p:nvPr/>
        </p:nvSpPr>
        <p:spPr>
          <a:xfrm>
            <a:off x="589125" y="1974450"/>
            <a:ext cx="1983900" cy="1984200"/>
          </a:xfrm>
          <a:prstGeom prst="ellipse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386" y="1120875"/>
            <a:ext cx="1170014" cy="58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42"/>
          <p:cNvCxnSpPr/>
          <p:nvPr/>
        </p:nvCxnSpPr>
        <p:spPr>
          <a:xfrm rot="10800000">
            <a:off x="4550100" y="1111300"/>
            <a:ext cx="4784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9" name="Google Shape;6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451" y="2005488"/>
            <a:ext cx="1922100" cy="192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0" name="Google Shape;61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5550" y="1322575"/>
            <a:ext cx="2995877" cy="2995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42"/>
          <p:cNvGrpSpPr/>
          <p:nvPr/>
        </p:nvGrpSpPr>
        <p:grpSpPr>
          <a:xfrm>
            <a:off x="3236625" y="4520025"/>
            <a:ext cx="5416600" cy="431100"/>
            <a:chOff x="4184350" y="2256250"/>
            <a:chExt cx="5416600" cy="431100"/>
          </a:xfrm>
        </p:grpSpPr>
        <p:sp>
          <p:nvSpPr>
            <p:cNvPr id="612" name="Google Shape;612;p42"/>
            <p:cNvSpPr txBox="1"/>
            <p:nvPr/>
          </p:nvSpPr>
          <p:spPr>
            <a:xfrm>
              <a:off x="4525850" y="2256250"/>
              <a:ext cx="5075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alessandro.berti@phd.unipi.it</a:t>
              </a:r>
              <a:endParaRPr b="1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13" name="Google Shape;613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84350" y="2321489"/>
              <a:ext cx="296351" cy="2720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42"/>
          <p:cNvGrpSpPr/>
          <p:nvPr/>
        </p:nvGrpSpPr>
        <p:grpSpPr>
          <a:xfrm>
            <a:off x="3236637" y="2592925"/>
            <a:ext cx="2235550" cy="446400"/>
            <a:chOff x="4249675" y="2690850"/>
            <a:chExt cx="2235550" cy="446400"/>
          </a:xfrm>
        </p:grpSpPr>
        <p:pic>
          <p:nvPicPr>
            <p:cNvPr id="615" name="Google Shape;615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49675" y="2758200"/>
              <a:ext cx="311775" cy="311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42"/>
            <p:cNvSpPr txBox="1"/>
            <p:nvPr/>
          </p:nvSpPr>
          <p:spPr>
            <a:xfrm>
              <a:off x="4610225" y="2690850"/>
              <a:ext cx="187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in/aleberti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17" name="Google Shape;617;p42"/>
          <p:cNvGrpSpPr/>
          <p:nvPr/>
        </p:nvGrpSpPr>
        <p:grpSpPr>
          <a:xfrm>
            <a:off x="3227999" y="3531575"/>
            <a:ext cx="2535601" cy="446400"/>
            <a:chOff x="4231924" y="3242400"/>
            <a:chExt cx="2535601" cy="446400"/>
          </a:xfrm>
        </p:grpSpPr>
        <p:pic>
          <p:nvPicPr>
            <p:cNvPr id="618" name="Google Shape;618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31924" y="3295779"/>
              <a:ext cx="347276" cy="347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42"/>
            <p:cNvSpPr txBox="1"/>
            <p:nvPr/>
          </p:nvSpPr>
          <p:spPr>
            <a:xfrm>
              <a:off x="4610225" y="3242400"/>
              <a:ext cx="215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Brotherhood94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093813" y="4018150"/>
            <a:ext cx="2669775" cy="461700"/>
            <a:chOff x="4097750" y="3750000"/>
            <a:chExt cx="2669775" cy="461700"/>
          </a:xfrm>
        </p:grpSpPr>
        <p:sp>
          <p:nvSpPr>
            <p:cNvPr id="621" name="Google Shape;621;p42"/>
            <p:cNvSpPr txBox="1"/>
            <p:nvPr/>
          </p:nvSpPr>
          <p:spPr>
            <a:xfrm>
              <a:off x="4610225" y="3750000"/>
              <a:ext cx="215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Brotherhood94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22" name="Google Shape;622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097750" y="3750000"/>
              <a:ext cx="615601" cy="461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42"/>
          <p:cNvPicPr preferRelativeResize="0"/>
          <p:nvPr/>
        </p:nvPicPr>
        <p:blipFill rotWithShape="1">
          <a:blip r:embed="rId12">
            <a:alphaModFix/>
          </a:blip>
          <a:srcRect b="0" l="0" r="10" t="0"/>
          <a:stretch/>
        </p:blipFill>
        <p:spPr>
          <a:xfrm>
            <a:off x="3218886" y="3109829"/>
            <a:ext cx="347275" cy="34729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2"/>
          <p:cNvSpPr txBox="1"/>
          <p:nvPr/>
        </p:nvSpPr>
        <p:spPr>
          <a:xfrm>
            <a:off x="3597188" y="3056450"/>
            <a:ext cx="215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Brotherhood94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6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" name="Google Shape;107;p16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5568425" y="359725"/>
            <a:ext cx="3000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Kilobytes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Megabytes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Gigabytes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780774" y="1773450"/>
            <a:ext cx="4508676" cy="1983925"/>
            <a:chOff x="780774" y="1773450"/>
            <a:chExt cx="4508676" cy="1983925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5750" y="1773450"/>
              <a:ext cx="1549800" cy="154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" name="Google Shape;113;p16"/>
            <p:cNvCxnSpPr/>
            <p:nvPr/>
          </p:nvCxnSpPr>
          <p:spPr>
            <a:xfrm flipH="1">
              <a:off x="2764350" y="1941350"/>
              <a:ext cx="2525100" cy="675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4" name="Google Shape;114;p16"/>
            <p:cNvSpPr txBox="1"/>
            <p:nvPr/>
          </p:nvSpPr>
          <p:spPr>
            <a:xfrm>
              <a:off x="780774" y="3357175"/>
              <a:ext cx="17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photo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5" name="Google Shape;115;p16"/>
          <p:cNvSpPr txBox="1"/>
          <p:nvPr/>
        </p:nvSpPr>
        <p:spPr>
          <a:xfrm>
            <a:off x="7047975" y="1773450"/>
            <a:ext cx="1823400" cy="400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 × 1 000 000 Bits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7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1" name="Google Shape;121;p17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5568425" y="359725"/>
            <a:ext cx="3000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Kilobytes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Gigabytes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7049" y="1533375"/>
            <a:ext cx="4557901" cy="2837625"/>
            <a:chOff x="837049" y="1533375"/>
            <a:chExt cx="4557901" cy="2837625"/>
          </a:xfrm>
        </p:grpSpPr>
        <p:pic>
          <p:nvPicPr>
            <p:cNvPr id="126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9175" y="1533375"/>
              <a:ext cx="1610525" cy="2282450"/>
            </a:xfrm>
            <a:prstGeom prst="rect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27" name="Google Shape;127;p17"/>
            <p:cNvCxnSpPr/>
            <p:nvPr/>
          </p:nvCxnSpPr>
          <p:spPr>
            <a:xfrm flipH="1">
              <a:off x="2764250" y="2391500"/>
              <a:ext cx="2630700" cy="225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17"/>
            <p:cNvSpPr txBox="1"/>
            <p:nvPr/>
          </p:nvSpPr>
          <p:spPr>
            <a:xfrm>
              <a:off x="837049" y="3970800"/>
              <a:ext cx="176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film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8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4" name="Google Shape;134;p18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5568425" y="359725"/>
            <a:ext cx="3000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Kilobytes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Terabytes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36150" y="1547450"/>
            <a:ext cx="5301025" cy="2282450"/>
            <a:chOff x="136150" y="1547450"/>
            <a:chExt cx="5301025" cy="2282450"/>
          </a:xfrm>
        </p:grpSpPr>
        <p:sp>
          <p:nvSpPr>
            <p:cNvPr id="139" name="Google Shape;139;p18"/>
            <p:cNvSpPr txBox="1"/>
            <p:nvPr/>
          </p:nvSpPr>
          <p:spPr>
            <a:xfrm>
              <a:off x="136150" y="2391525"/>
              <a:ext cx="1034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1000 x</a:t>
              </a:r>
              <a:endParaRPr b="1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0" name="Google Shape;140;p18"/>
            <p:cNvCxnSpPr/>
            <p:nvPr/>
          </p:nvCxnSpPr>
          <p:spPr>
            <a:xfrm rot="10800000">
              <a:off x="2764175" y="2616850"/>
              <a:ext cx="2673000" cy="2178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41" name="Google Shape;14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4500" y="1547450"/>
              <a:ext cx="1610525" cy="2282450"/>
            </a:xfrm>
            <a:prstGeom prst="rect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9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19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227125" y="4044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(42 trillion of films)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568425" y="359725"/>
            <a:ext cx="3000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Kilobytes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Zettabytes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Yottabytes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-404112" y="1170400"/>
            <a:ext cx="5834238" cy="3007700"/>
            <a:chOff x="-404112" y="1170400"/>
            <a:chExt cx="5834238" cy="3007700"/>
          </a:xfrm>
        </p:grpSpPr>
        <p:pic>
          <p:nvPicPr>
            <p:cNvPr id="153" name="Google Shape;1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6100" y="1646288"/>
              <a:ext cx="1779575" cy="177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5530" y="1856084"/>
              <a:ext cx="1235050" cy="1235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9"/>
            <p:cNvSpPr txBox="1"/>
            <p:nvPr/>
          </p:nvSpPr>
          <p:spPr>
            <a:xfrm>
              <a:off x="-404112" y="1170400"/>
              <a:ext cx="414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human speech ever spoken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187825" y="3425875"/>
              <a:ext cx="307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42 Zettabytes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2764325" y="2616900"/>
              <a:ext cx="2665800" cy="15612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0"/>
          <p:cNvCxnSpPr/>
          <p:nvPr/>
        </p:nvCxnSpPr>
        <p:spPr>
          <a:xfrm>
            <a:off x="0" y="570725"/>
            <a:ext cx="2114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3" name="Google Shape;163;p20"/>
          <p:cNvSpPr txBox="1"/>
          <p:nvPr/>
        </p:nvSpPr>
        <p:spPr>
          <a:xfrm>
            <a:off x="0" y="628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5568425" y="359725"/>
            <a:ext cx="3000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Kilobytes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Gigabytes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Exabytes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Zettabytes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Yottabytes</a:t>
            </a:r>
            <a:endParaRPr b="1" sz="15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-885937" y="1181825"/>
            <a:ext cx="6337163" cy="3432375"/>
            <a:chOff x="-885937" y="1181825"/>
            <a:chExt cx="6337163" cy="3432375"/>
          </a:xfrm>
        </p:grpSpPr>
        <p:sp>
          <p:nvSpPr>
            <p:cNvPr id="168" name="Google Shape;168;p20"/>
            <p:cNvSpPr txBox="1"/>
            <p:nvPr/>
          </p:nvSpPr>
          <p:spPr>
            <a:xfrm>
              <a:off x="-885937" y="1181825"/>
              <a:ext cx="414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Caffeine Molecule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-350275" y="3514675"/>
              <a:ext cx="307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r>
                <a:rPr b="1" lang="en-GB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0²³</a:t>
              </a:r>
              <a:r>
                <a:rPr b="1" lang="en-GB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Yottabytes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70" name="Google Shape;17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7200" y="1762575"/>
              <a:ext cx="2075370" cy="1627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" name="Google Shape;171;p20"/>
            <p:cNvCxnSpPr/>
            <p:nvPr/>
          </p:nvCxnSpPr>
          <p:spPr>
            <a:xfrm rot="10800000">
              <a:off x="2764425" y="2616800"/>
              <a:ext cx="2686800" cy="19974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2" name="Google Shape;172;p20"/>
          <p:cNvSpPr txBox="1"/>
          <p:nvPr/>
        </p:nvSpPr>
        <p:spPr>
          <a:xfrm>
            <a:off x="-295400" y="3995725"/>
            <a:ext cx="32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(10²³ quatrillions of films)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1"/>
          <p:cNvCxnSpPr/>
          <p:nvPr/>
        </p:nvCxnSpPr>
        <p:spPr>
          <a:xfrm>
            <a:off x="0" y="570725"/>
            <a:ext cx="2790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8" name="Google Shape;178;p21"/>
          <p:cNvSpPr txBox="1"/>
          <p:nvPr/>
        </p:nvSpPr>
        <p:spPr>
          <a:xfrm>
            <a:off x="70200" y="92375"/>
            <a:ext cx="26505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SUPERPOSITION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867100" y="1423925"/>
            <a:ext cx="8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0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89750" y="2058075"/>
            <a:ext cx="192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Classical Bit</a:t>
            </a:r>
            <a:endParaRPr sz="2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 flipH="1" rot="10800000">
            <a:off x="2418150" y="1815350"/>
            <a:ext cx="631200" cy="75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2413050" y="2572238"/>
            <a:ext cx="641400" cy="757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1"/>
          <p:cNvSpPr txBox="1"/>
          <p:nvPr/>
        </p:nvSpPr>
        <p:spPr>
          <a:xfrm>
            <a:off x="2867100" y="3091000"/>
            <a:ext cx="8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4508125" y="1058850"/>
            <a:ext cx="3812425" cy="3134400"/>
            <a:chOff x="4508125" y="1058850"/>
            <a:chExt cx="3812425" cy="3134400"/>
          </a:xfrm>
        </p:grpSpPr>
        <p:cxnSp>
          <p:nvCxnSpPr>
            <p:cNvPr id="185" name="Google Shape;185;p21"/>
            <p:cNvCxnSpPr/>
            <p:nvPr/>
          </p:nvCxnSpPr>
          <p:spPr>
            <a:xfrm flipH="1" rot="10800000">
              <a:off x="6906950" y="2559475"/>
              <a:ext cx="631200" cy="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6" name="Google Shape;186;p21"/>
            <p:cNvGrpSpPr/>
            <p:nvPr/>
          </p:nvGrpSpPr>
          <p:grpSpPr>
            <a:xfrm>
              <a:off x="4508125" y="1058850"/>
              <a:ext cx="3812425" cy="3134400"/>
              <a:chOff x="4508125" y="1058850"/>
              <a:chExt cx="3812425" cy="3134400"/>
            </a:xfrm>
          </p:grpSpPr>
          <p:sp>
            <p:nvSpPr>
              <p:cNvPr id="187" name="Google Shape;187;p21"/>
              <p:cNvSpPr txBox="1"/>
              <p:nvPr/>
            </p:nvSpPr>
            <p:spPr>
              <a:xfrm>
                <a:off x="7458050" y="2160500"/>
                <a:ext cx="8625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5600">
                    <a:solidFill>
                      <a:schemeClr val="accent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</a:t>
                </a:r>
                <a:endParaRPr sz="5600">
                  <a:solidFill>
                    <a:schemeClr val="accent6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88" name="Google Shape;188;p21"/>
              <p:cNvSpPr txBox="1"/>
              <p:nvPr/>
            </p:nvSpPr>
            <p:spPr>
              <a:xfrm>
                <a:off x="7433025" y="2016225"/>
                <a:ext cx="862500" cy="87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5800">
                    <a:solidFill>
                      <a:schemeClr val="accent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 sz="5800">
                  <a:solidFill>
                    <a:schemeClr val="accent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89" name="Google Shape;189;p21"/>
              <p:cNvSpPr txBox="1"/>
              <p:nvPr/>
            </p:nvSpPr>
            <p:spPr>
              <a:xfrm>
                <a:off x="4978550" y="2050100"/>
                <a:ext cx="1923300" cy="95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5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Quantum Bit</a:t>
                </a:r>
                <a:endParaRPr sz="25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cxnSp>
            <p:nvCxnSpPr>
              <p:cNvPr id="190" name="Google Shape;190;p21"/>
              <p:cNvCxnSpPr/>
              <p:nvPr/>
            </p:nvCxnSpPr>
            <p:spPr>
              <a:xfrm>
                <a:off x="4508125" y="1058850"/>
                <a:ext cx="0" cy="3134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sp>
            <p:nvSpPr>
              <p:cNvPr id="191" name="Google Shape;191;p21"/>
              <p:cNvSpPr txBox="1"/>
              <p:nvPr/>
            </p:nvSpPr>
            <p:spPr>
              <a:xfrm>
                <a:off x="5286650" y="3464675"/>
                <a:ext cx="3003300" cy="63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500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a.k.a “qubit”</a:t>
                </a:r>
                <a:endParaRPr sz="25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975"/>
            <a:ext cx="1235051" cy="6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